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2"/>
  </p:notesMasterIdLst>
  <p:sldIdLst>
    <p:sldId id="257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58" r:id="rId10"/>
    <p:sldId id="274" r:id="rId11"/>
    <p:sldId id="260" r:id="rId12"/>
    <p:sldId id="261" r:id="rId13"/>
    <p:sldId id="263" r:id="rId14"/>
    <p:sldId id="267" r:id="rId15"/>
    <p:sldId id="271" r:id="rId16"/>
    <p:sldId id="264" r:id="rId17"/>
    <p:sldId id="266" r:id="rId18"/>
    <p:sldId id="273" r:id="rId19"/>
    <p:sldId id="265" r:id="rId20"/>
    <p:sldId id="270" r:id="rId21"/>
  </p:sldIdLst>
  <p:sldSz cx="24384000" cy="13716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E9E04CB-E8AE-4031-93BF-82CF50F25CB7}">
          <p14:sldIdLst>
            <p14:sldId id="257"/>
            <p14:sldId id="277"/>
            <p14:sldId id="278"/>
            <p14:sldId id="279"/>
            <p14:sldId id="280"/>
            <p14:sldId id="281"/>
            <p14:sldId id="282"/>
            <p14:sldId id="283"/>
            <p14:sldId id="258"/>
            <p14:sldId id="274"/>
            <p14:sldId id="260"/>
            <p14:sldId id="261"/>
            <p14:sldId id="263"/>
            <p14:sldId id="267"/>
            <p14:sldId id="271"/>
            <p14:sldId id="264"/>
            <p14:sldId id="266"/>
            <p14:sldId id="273"/>
            <p14:sldId id="26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Álvaro Romero Calvo" initials="ÁRC" lastIdx="2" clrIdx="0">
    <p:extLst>
      <p:ext uri="{19B8F6BF-5375-455C-9EA6-DF929625EA0E}">
        <p15:presenceInfo xmlns:p15="http://schemas.microsoft.com/office/powerpoint/2012/main" userId="acbd08610d2214ca" providerId="Windows Live"/>
      </p:ext>
    </p:extLst>
  </p:cmAuthor>
  <p:cmAuthor id="2" name="Alvaro Romero Calvo" initials="ARC" lastIdx="2" clrIdx="1">
    <p:extLst>
      <p:ext uri="{19B8F6BF-5375-455C-9EA6-DF929625EA0E}">
        <p15:presenceInfo xmlns:p15="http://schemas.microsoft.com/office/powerpoint/2012/main" userId="Alvaro Romero Cal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06060"/>
    <a:srgbClr val="C49FCB"/>
    <a:srgbClr val="F9E6B7"/>
    <a:srgbClr val="EDAE93"/>
    <a:srgbClr val="A0CAE6"/>
    <a:srgbClr val="D89CA7"/>
    <a:srgbClr val="B4E4F8"/>
    <a:srgbClr val="EAC9CF"/>
    <a:srgbClr val="D9E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486" autoAdjust="0"/>
  </p:normalViewPr>
  <p:slideViewPr>
    <p:cSldViewPr snapToGrid="0" snapToObjects="1">
      <p:cViewPr varScale="1">
        <p:scale>
          <a:sx n="31" d="100"/>
          <a:sy n="31" d="100"/>
        </p:scale>
        <p:origin x="700" y="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7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26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2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2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ater splashing in a circle&#10;&#10;Description automatically generated">
            <a:extLst>
              <a:ext uri="{FF2B5EF4-FFF2-40B4-BE49-F238E27FC236}">
                <a16:creationId xmlns:a16="http://schemas.microsoft.com/office/drawing/2014/main" id="{34E5D009-6D60-671B-1C1F-01A68C8EF9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7" b="18236"/>
          <a:stretch/>
        </p:blipFill>
        <p:spPr>
          <a:xfrm>
            <a:off x="1463334" y="-742"/>
            <a:ext cx="21457328" cy="137167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AAD803-5128-62CC-1313-1A215243F83B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49488E-263E-45CB-8A98-A78208C6A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27876"/>
            <a:ext cx="24384000" cy="1093556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TITLE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82D8DA-F2B5-4222-A549-335DC5867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5427" y="10049458"/>
            <a:ext cx="13578042" cy="64379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B44659A-7F2F-4914-9B2A-1736A66C5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4848" y="6633679"/>
            <a:ext cx="6988195" cy="2470180"/>
          </a:xfrm>
        </p:spPr>
        <p:txBody>
          <a:bodyPr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Imagen 4" descr="Texto, Icono&#10;&#10;Descripción generada automáticamente">
            <a:extLst>
              <a:ext uri="{FF2B5EF4-FFF2-40B4-BE49-F238E27FC236}">
                <a16:creationId xmlns:a16="http://schemas.microsoft.com/office/drawing/2014/main" id="{5F5C9AFC-1DE9-E81E-B57B-6468DCCF5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699" y="11651641"/>
            <a:ext cx="3571623" cy="1928889"/>
          </a:xfrm>
          <a:prstGeom prst="rect">
            <a:avLst/>
          </a:prstGeom>
        </p:spPr>
      </p:pic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039DE5FD-3C53-0AEF-A385-9AB7BA3DFE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15329" y="1667359"/>
            <a:ext cx="4553339" cy="64379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9C28AE5D-9DC0-4E48-7FEE-AC2E3BCFB560}"/>
              </a:ext>
            </a:extLst>
          </p:cNvPr>
          <p:cNvSpPr/>
          <p:nvPr/>
        </p:nvSpPr>
        <p:spPr>
          <a:xfrm>
            <a:off x="3944848" y="5718246"/>
            <a:ext cx="16459200" cy="12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tIns="91439" bIns="91439" anchor="ctr"/>
          <a:lstStyle/>
          <a:p>
            <a:pPr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26" name="Picture 2" descr="Graduate Program | Georgia Tech Space Systems Design Lab | Georgia  Institute of Technology | Atlanta, GA">
            <a:extLst>
              <a:ext uri="{FF2B5EF4-FFF2-40B4-BE49-F238E27FC236}">
                <a16:creationId xmlns:a16="http://schemas.microsoft.com/office/drawing/2014/main" id="{79EF8838-C619-42F9-1AA3-43CFA5E8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61" y="11788777"/>
            <a:ext cx="10573399" cy="16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EB2CEF0C-2CC8-5070-8A5F-21C0C7F13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4209" y="6633740"/>
            <a:ext cx="6988195" cy="2470180"/>
          </a:xfrm>
        </p:spPr>
        <p:txBody>
          <a:bodyPr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37513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1EF286D-0D6C-49D4-B06A-B226BF791C33}"/>
              </a:ext>
            </a:extLst>
          </p:cNvPr>
          <p:cNvSpPr/>
          <p:nvPr/>
        </p:nvSpPr>
        <p:spPr>
          <a:xfrm>
            <a:off x="0" y="0"/>
            <a:ext cx="24384000" cy="1582616"/>
          </a:xfrm>
          <a:prstGeom prst="rect">
            <a:avLst/>
          </a:prstGeom>
          <a:solidFill>
            <a:srgbClr val="A49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6400" dirty="0"/>
          </a:p>
        </p:txBody>
      </p:sp>
      <p:sp>
        <p:nvSpPr>
          <p:cNvPr id="4" name="Marcador de número de diapositiva 6">
            <a:extLst>
              <a:ext uri="{FF2B5EF4-FFF2-40B4-BE49-F238E27FC236}">
                <a16:creationId xmlns:a16="http://schemas.microsoft.com/office/drawing/2014/main" id="{E417591D-2FDD-4EE4-9590-9C6C5046F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610384" y="1276447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s-ES" smtClean="0"/>
              <a:t>‹#›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E04250-0C58-4B0F-9286-162A19A0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29" y="4"/>
            <a:ext cx="23504770" cy="158261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85F511-487A-4BCC-A305-48906E428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077200" y="12747869"/>
            <a:ext cx="8229600" cy="73025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AE 4342 – Space Systems Design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E8531E8-41A4-45E0-A6DF-00473384C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6124"/>
            <a:ext cx="23233062" cy="10506075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6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2004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800" indent="-457200">
              <a:buFont typeface="Wingdings" panose="05000000000000000000" pitchFamily="2" charset="2"/>
              <a:buChar char="§"/>
              <a:defRPr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24D64B8D-8188-F382-9DAF-3E5AD5DCC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716" y="110637"/>
            <a:ext cx="1361341" cy="13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7432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CDDC9128-B016-497C-B931-CA90673282CC}"/>
              </a:ext>
            </a:extLst>
          </p:cNvPr>
          <p:cNvSpPr/>
          <p:nvPr/>
        </p:nvSpPr>
        <p:spPr>
          <a:xfrm>
            <a:off x="0" y="-63010"/>
            <a:ext cx="24384000" cy="555380"/>
          </a:xfrm>
          <a:prstGeom prst="rect">
            <a:avLst/>
          </a:prstGeom>
          <a:solidFill>
            <a:srgbClr val="A49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6400" dirty="0">
              <a:solidFill>
                <a:srgbClr val="CFB97D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3332A0-6217-45AF-97D6-31D9B4480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895976"/>
            <a:ext cx="24384000" cy="9620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>
                <a:solidFill>
                  <a:srgbClr val="A494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TITLE</a:t>
            </a:r>
            <a:endParaRPr lang="en-US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9147C91B-C40E-6AA4-27F5-BB662D421F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858000"/>
            <a:ext cx="24383999" cy="914400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solidFill>
                  <a:srgbClr val="B2B2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36576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6514642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0991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649488E-263E-45CB-8A98-A78208C6A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206482"/>
            <a:ext cx="24384000" cy="1093556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TITLE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982D8DA-F2B5-4222-A549-335DC5867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5330" y="8614749"/>
            <a:ext cx="4553339" cy="64379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B44659A-7F2F-4914-9B2A-1736A66C5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85786" y="6311780"/>
            <a:ext cx="9212426" cy="64379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Imagen 4" descr="Texto, Icono&#10;&#10;Descripción generada automáticamente">
            <a:extLst>
              <a:ext uri="{FF2B5EF4-FFF2-40B4-BE49-F238E27FC236}">
                <a16:creationId xmlns:a16="http://schemas.microsoft.com/office/drawing/2014/main" id="{5DE9F690-597D-2AF5-C015-89AD8232C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796" y="417899"/>
            <a:ext cx="4280875" cy="23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128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6">
            <a:extLst>
              <a:ext uri="{FF2B5EF4-FFF2-40B4-BE49-F238E27FC236}">
                <a16:creationId xmlns:a16="http://schemas.microsoft.com/office/drawing/2014/main" id="{E417591D-2FDD-4EE4-9590-9C6C5046F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610384" y="1276447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s-ES" smtClean="0"/>
              <a:t>‹#›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E04250-0C58-4B0F-9286-162A19A0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29" y="4"/>
            <a:ext cx="23504770" cy="158261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E8531E8-41A4-45E0-A6DF-00473384C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6124"/>
            <a:ext cx="23233062" cy="10506075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6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2004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800" indent="-457200">
              <a:buFont typeface="Wingdings" panose="05000000000000000000" pitchFamily="2" charset="2"/>
              <a:buChar char="§"/>
              <a:defRPr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Marcador de pie de página 7">
            <a:extLst>
              <a:ext uri="{FF2B5EF4-FFF2-40B4-BE49-F238E27FC236}">
                <a16:creationId xmlns:a16="http://schemas.microsoft.com/office/drawing/2014/main" id="{9C7CBE28-FB1B-2520-1B26-60C0585B4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GT Drop Tower Challenge</a:t>
            </a:r>
            <a:endParaRPr lang="es-ES" dirty="0"/>
          </a:p>
        </p:txBody>
      </p:sp>
      <p:pic>
        <p:nvPicPr>
          <p:cNvPr id="3" name="Imagen 2" descr="Texto, Icono&#10;&#10;Descripción generada automáticamente">
            <a:extLst>
              <a:ext uri="{FF2B5EF4-FFF2-40B4-BE49-F238E27FC236}">
                <a16:creationId xmlns:a16="http://schemas.microsoft.com/office/drawing/2014/main" id="{89A26BE1-36E2-F4BF-E433-F89C084C6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747" y="221275"/>
            <a:ext cx="2391037" cy="12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8849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332A0-6217-45AF-97D6-31D9B4480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895976"/>
            <a:ext cx="24384000" cy="9620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>
                <a:solidFill>
                  <a:srgbClr val="A494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TITLE</a:t>
            </a:r>
            <a:endParaRPr lang="en-US" dirty="0"/>
          </a:p>
        </p:txBody>
      </p:sp>
      <p:sp>
        <p:nvSpPr>
          <p:cNvPr id="11" name="Marcador de número de diapositiva 6">
            <a:extLst>
              <a:ext uri="{FF2B5EF4-FFF2-40B4-BE49-F238E27FC236}">
                <a16:creationId xmlns:a16="http://schemas.microsoft.com/office/drawing/2014/main" id="{7FB831CE-2D16-473D-B565-8841EDD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610384" y="12764475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s-ES" smtClean="0"/>
              <a:t>‹#›</a:t>
            </a:fld>
            <a:endParaRPr lang="es-ES"/>
          </a:p>
        </p:txBody>
      </p:sp>
      <p:sp>
        <p:nvSpPr>
          <p:cNvPr id="7" name="Marcador de pie de página 7">
            <a:extLst>
              <a:ext uri="{FF2B5EF4-FFF2-40B4-BE49-F238E27FC236}">
                <a16:creationId xmlns:a16="http://schemas.microsoft.com/office/drawing/2014/main" id="{91EE3E73-79C9-9F70-80FA-C1F90F743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AE 4342 – Space Systems Design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463EA6-4643-A38D-31C8-A991C34CBB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858000"/>
            <a:ext cx="24383999" cy="914400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solidFill>
                  <a:srgbClr val="B2B2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36576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583591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A37BE4-68F2-40E1-B0BE-D2736997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"/>
            <a:ext cx="24384000" cy="192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BA9002-6038-4619-8345-41D2A5BC5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5CEB8F-27EC-4D66-9AE9-CFC64753D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CB4B4D-7CA3-9044-876B-883B54F8677D}" type="slidenum">
              <a:rPr lang="es-ES" smtClean="0"/>
              <a:t>‹#›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502679-900E-41F3-802C-7E4FA9AA1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AE 4342 – Space Systems Design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758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hf hdr="0" ftr="0" dt="0"/>
  <p:txStyles>
    <p:titleStyle>
      <a:lvl1pPr algn="ctr" defTabSz="18288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000000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000000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000000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8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Enter Complete Paper Title In This S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>
                <a:effectLst/>
              </a:defRPr>
            </a:pPr>
            <a:r>
              <a:rPr lang="en-US" sz="6600" dirty="0"/>
              <a:t>Magnetic Control of Liquid Mirrors in Microgravity</a:t>
            </a:r>
            <a:endParaRPr lang="es-ES" sz="66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2CB7DBD-6D0B-BC26-3865-27766D410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DARPA Zenith Lecture 1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762E-6347-2D7B-C38B-064CDDCB04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August 25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4D9CC-C3BA-4745-6CF7-A9DF5E4F2C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3917" y="6736482"/>
            <a:ext cx="16096161" cy="2470180"/>
          </a:xfrm>
        </p:spPr>
        <p:txBody>
          <a:bodyPr/>
          <a:lstStyle/>
          <a:p>
            <a:pPr algn="ctr"/>
            <a:r>
              <a:rPr lang="es-ES" dirty="0"/>
              <a:t>Álvaro Romero-Calvo, </a:t>
            </a:r>
            <a:r>
              <a:rPr lang="es-ES" dirty="0" err="1"/>
              <a:t>Ph.D</a:t>
            </a:r>
            <a:r>
              <a:rPr lang="es-ES" dirty="0"/>
              <a:t>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66FE792-B740-5845-7F3A-7ED5268B6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C81E5D8-476B-7896-E9C7-503E22B7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for microgravity mirrors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8ED82C-54BE-8AD5-9462-A80CB442E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en-US" sz="4800" dirty="0"/>
              <a:t>There is one question that may have been overlooked:</a:t>
            </a:r>
          </a:p>
          <a:p>
            <a:pPr>
              <a:spcBef>
                <a:spcPts val="2400"/>
              </a:spcBef>
              <a:spcAft>
                <a:spcPts val="2400"/>
              </a:spcAft>
            </a:pPr>
            <a:endParaRPr lang="en-US" sz="4800" dirty="0"/>
          </a:p>
          <a:p>
            <a:pPr marL="0" indent="0">
              <a:spcBef>
                <a:spcPts val="2400"/>
              </a:spcBef>
              <a:spcAft>
                <a:spcPts val="2400"/>
              </a:spcAft>
              <a:buNone/>
            </a:pPr>
            <a:endParaRPr lang="en-US" sz="4800" dirty="0"/>
          </a:p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en-US" sz="4800" dirty="0"/>
              <a:t>Previously proposed solutions: high-viscosity liquid cycling, thermal fields, Lorentz forces, spherical mirrors, active correction,  </a:t>
            </a:r>
            <a:r>
              <a:rPr lang="en-US" sz="4800" b="1" dirty="0"/>
              <a:t>ferrofluids</a:t>
            </a:r>
            <a:r>
              <a:rPr lang="en-US" sz="4800" dirty="0"/>
              <a:t>…</a:t>
            </a:r>
          </a:p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en-US" sz="4800" dirty="0"/>
              <a:t>Unfortunately, previous works on </a:t>
            </a:r>
            <a:r>
              <a:rPr lang="en-US" sz="4800" b="1" dirty="0"/>
              <a:t>ferrofluid-based liquid mirrors</a:t>
            </a:r>
            <a:r>
              <a:rPr lang="en-US" sz="4800" dirty="0"/>
              <a:t>…</a:t>
            </a:r>
          </a:p>
          <a:p>
            <a:pPr lvl="1">
              <a:spcBef>
                <a:spcPts val="2400"/>
              </a:spcBef>
              <a:spcAft>
                <a:spcPts val="2400"/>
              </a:spcAft>
            </a:pPr>
            <a:r>
              <a:rPr lang="en-US" sz="4000" dirty="0"/>
              <a:t>Introduce </a:t>
            </a:r>
            <a:r>
              <a:rPr lang="en-US" sz="4000" b="1" dirty="0"/>
              <a:t>non-scalable</a:t>
            </a:r>
            <a:r>
              <a:rPr lang="en-US" sz="4000" dirty="0"/>
              <a:t> magnetic configurations in terms of geometry, power, or propellant management (e.g. continuous thrust)</a:t>
            </a:r>
          </a:p>
          <a:p>
            <a:pPr lvl="1">
              <a:spcBef>
                <a:spcPts val="2400"/>
              </a:spcBef>
              <a:spcAft>
                <a:spcPts val="2400"/>
              </a:spcAft>
            </a:pPr>
            <a:r>
              <a:rPr lang="en-US" sz="4000" dirty="0"/>
              <a:t>Employ </a:t>
            </a:r>
            <a:r>
              <a:rPr lang="en-US" sz="4000" b="1" dirty="0"/>
              <a:t>questionable fluid and electromagnetic models</a:t>
            </a:r>
            <a:r>
              <a:rPr lang="en-US" sz="4000" dirty="0"/>
              <a:t>: no fluid-magnetic coupling, completely ignore surface tension, do not consider important disturbance factors, do not set a clear target/application, etc.</a:t>
            </a:r>
          </a:p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en-US" sz="4800" dirty="0"/>
              <a:t>Large-radius </a:t>
            </a:r>
            <a:r>
              <a:rPr lang="en-US" sz="4800" b="1" dirty="0"/>
              <a:t>ground telescopes</a:t>
            </a:r>
            <a:r>
              <a:rPr lang="en-US" sz="4800" dirty="0"/>
              <a:t> are limited by self-induced winds</a:t>
            </a:r>
          </a:p>
          <a:p>
            <a:pPr marL="0" indent="0">
              <a:spcBef>
                <a:spcPts val="2400"/>
              </a:spcBef>
              <a:spcAft>
                <a:spcPts val="2400"/>
              </a:spcAft>
              <a:buNone/>
            </a:pPr>
            <a:endParaRPr lang="en-US" sz="4800" dirty="0"/>
          </a:p>
          <a:p>
            <a:pPr>
              <a:spcBef>
                <a:spcPts val="2400"/>
              </a:spcBef>
              <a:spcAft>
                <a:spcPts val="2400"/>
              </a:spcAft>
            </a:pPr>
            <a:endParaRPr lang="en-US" sz="48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69FFAB0-BA6D-1EB2-029F-499C5E4F9492}"/>
              </a:ext>
            </a:extLst>
          </p:cNvPr>
          <p:cNvSpPr/>
          <p:nvPr/>
        </p:nvSpPr>
        <p:spPr>
          <a:xfrm>
            <a:off x="1386681" y="3166759"/>
            <a:ext cx="21640800" cy="14355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feasible to produce the surface profile we need in microgravity?</a:t>
            </a:r>
          </a:p>
        </p:txBody>
      </p:sp>
    </p:spTree>
    <p:extLst>
      <p:ext uri="{BB962C8B-B14F-4D97-AF65-F5344CB8AC3E}">
        <p14:creationId xmlns:p14="http://schemas.microsoft.com/office/powerpoint/2010/main" val="336731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D01911F0-0B7F-3097-542F-26204ACA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46" y="1967421"/>
            <a:ext cx="3270279" cy="5864881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17C7F33-AA7B-DD45-87AE-44C2994B7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A6C56A9-8467-D82B-A50D-9BD12CA4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axisymmetric meniscus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E4467A-339F-85D3-BA84-B82A114DB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214" y="8510597"/>
            <a:ext cx="10549713" cy="1562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DBFA532-960E-B67F-DC2B-30B834507BEF}"/>
                  </a:ext>
                </a:extLst>
              </p:cNvPr>
              <p:cNvSpPr txBox="1"/>
              <p:nvPr/>
            </p:nvSpPr>
            <p:spPr>
              <a:xfrm>
                <a:off x="3100809" y="2803162"/>
                <a:ext cx="7945120" cy="263144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480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48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48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s-ES" sz="48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48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s-ES" sz="48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s-ES" sz="48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sz="4800" i="1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800" i="1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s-ES" sz="48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8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sz="48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48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48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48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s-ES" sz="48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s-ES" sz="480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s-ES" sz="48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" sz="48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48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48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48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48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s-ES" sz="48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48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s-ES" sz="4800" dirty="0">
                  <a:solidFill>
                    <a:schemeClr val="tx1"/>
                  </a:solidFill>
                </a:endParaRPr>
              </a:p>
              <a:p>
                <a:pPr algn="r"/>
                <a:endParaRPr lang="es-E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sz="4800" dirty="0">
                  <a:solidFill>
                    <a:srgbClr val="606060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DBFA532-960E-B67F-DC2B-30B83450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809" y="2803162"/>
                <a:ext cx="7945120" cy="2631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F3660F0-06E0-EAB1-5008-4C30D47B1A57}"/>
                  </a:ext>
                </a:extLst>
              </p:cNvPr>
              <p:cNvSpPr txBox="1"/>
              <p:nvPr/>
            </p:nvSpPr>
            <p:spPr>
              <a:xfrm>
                <a:off x="14807924" y="2780907"/>
                <a:ext cx="7604919" cy="156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4800" b="0" i="0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𝑔𝑧</m:t>
                      </m:r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sz="4800" dirty="0">
                  <a:solidFill>
                    <a:srgbClr val="606060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F3660F0-06E0-EAB1-5008-4C30D47B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7924" y="2780907"/>
                <a:ext cx="7604919" cy="1569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A0052C77-54BD-673A-8889-B8B0F2B7F6BD}"/>
              </a:ext>
            </a:extLst>
          </p:cNvPr>
          <p:cNvSpPr txBox="1"/>
          <p:nvPr/>
        </p:nvSpPr>
        <p:spPr>
          <a:xfrm>
            <a:off x="3749818" y="2095276"/>
            <a:ext cx="107789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Equilibrium liquid-gas interface (meniscus)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FBE6F1-760F-52AF-CDFD-BE44453D8144}"/>
              </a:ext>
            </a:extLst>
          </p:cNvPr>
          <p:cNvSpPr txBox="1"/>
          <p:nvPr/>
        </p:nvSpPr>
        <p:spPr>
          <a:xfrm>
            <a:off x="14740860" y="2095276"/>
            <a:ext cx="11124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Mass-force potential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C97C4B9-8220-0402-A632-35A6783561B9}"/>
              </a:ext>
            </a:extLst>
          </p:cNvPr>
          <p:cNvCxnSpPr>
            <a:cxnSpLocks/>
          </p:cNvCxnSpPr>
          <p:nvPr/>
        </p:nvCxnSpPr>
        <p:spPr>
          <a:xfrm flipH="1">
            <a:off x="15930880" y="3291840"/>
            <a:ext cx="792480" cy="1058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2C7AC7B-FD61-B490-F2CE-313D0D72E5A5}"/>
              </a:ext>
            </a:extLst>
          </p:cNvPr>
          <p:cNvSpPr txBox="1"/>
          <p:nvPr/>
        </p:nvSpPr>
        <p:spPr>
          <a:xfrm>
            <a:off x="14444784" y="4121863"/>
            <a:ext cx="3268784" cy="91440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0000"/>
                </a:solidFill>
              </a:rPr>
              <a:t>Microgravity</a:t>
            </a:r>
            <a:endParaRPr lang="en-US" sz="44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AF9615D-66E2-B061-D23A-D36C80EB882E}"/>
                  </a:ext>
                </a:extLst>
              </p:cNvPr>
              <p:cNvSpPr txBox="1"/>
              <p:nvPr/>
            </p:nvSpPr>
            <p:spPr>
              <a:xfrm>
                <a:off x="3749817" y="6329642"/>
                <a:ext cx="20634183" cy="3040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solidFill>
                      <a:srgbClr val="606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Solution: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solidFill>
                      <a:srgbClr val="606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rotation (</a:t>
                </a:r>
                <a14:m>
                  <m:oMath xmlns:m="http://schemas.openxmlformats.org/officeDocument/2006/math">
                    <m:r>
                      <a:rPr lang="es-ES" sz="4000" b="0" i="1" smtClean="0">
                        <a:solidFill>
                          <a:srgbClr val="606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s-ES" sz="4000" b="0" i="1" smtClean="0">
                        <a:solidFill>
                          <a:srgbClr val="606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4000" dirty="0">
                    <a:solidFill>
                      <a:srgbClr val="606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): Constant curvature (sphere) </a:t>
                </a:r>
                <a:r>
                  <a:rPr lang="en-US" sz="4000" dirty="0">
                    <a:solidFill>
                      <a:srgbClr val="60606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4400" b="1" u="sng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Valid for spherical mirrors </a:t>
                </a:r>
                <a:endParaRPr lang="en-US" sz="4000" b="1" u="sng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lnSpc>
                    <a:spcPct val="30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4000" dirty="0">
                    <a:solidFill>
                      <a:srgbClr val="606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Rotation (</a:t>
                </a:r>
                <a14:m>
                  <m:oMath xmlns:m="http://schemas.openxmlformats.org/officeDocument/2006/math">
                    <m:r>
                      <a:rPr lang="es-ES" sz="4000" b="0" i="1" smtClean="0">
                        <a:solidFill>
                          <a:srgbClr val="606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s-ES" sz="4000" b="0" i="1" smtClean="0">
                        <a:solidFill>
                          <a:srgbClr val="606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sz="4000" dirty="0">
                    <a:solidFill>
                      <a:srgbClr val="606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AF9615D-66E2-B061-D23A-D36C80EB8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817" y="6329642"/>
                <a:ext cx="20634183" cy="3040641"/>
              </a:xfrm>
              <a:prstGeom prst="rect">
                <a:avLst/>
              </a:prstGeom>
              <a:blipFill>
                <a:blip r:embed="rId6"/>
                <a:stretch>
                  <a:fillRect l="-1034" t="-3607" b="-7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5F15DBE-15C5-3FEA-5B80-03A55F5F3DB4}"/>
              </a:ext>
            </a:extLst>
          </p:cNvPr>
          <p:cNvSpPr/>
          <p:nvPr/>
        </p:nvSpPr>
        <p:spPr>
          <a:xfrm>
            <a:off x="1666240" y="10581670"/>
            <a:ext cx="21051520" cy="23338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Axisymmetric liquid interfaces </a:t>
            </a:r>
            <a:r>
              <a:rPr lang="en-US" sz="4800" b="1" dirty="0">
                <a:solidFill>
                  <a:schemeClr val="bg1"/>
                </a:solidFill>
              </a:rPr>
              <a:t>naturally</a:t>
            </a:r>
            <a:r>
              <a:rPr lang="en-US" sz="4800" dirty="0">
                <a:solidFill>
                  <a:schemeClr val="bg1"/>
                </a:solidFill>
              </a:rPr>
              <a:t> adopt spherical profiles in microgravity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sym typeface="Wingdings" panose="05000000000000000000" pitchFamily="2" charset="2"/>
              </a:rPr>
              <a:t>We need </a:t>
            </a:r>
            <a:r>
              <a:rPr lang="en-US" sz="4800" b="1" dirty="0">
                <a:solidFill>
                  <a:schemeClr val="bg1"/>
                </a:solidFill>
                <a:sym typeface="Wingdings" panose="05000000000000000000" pitchFamily="2" charset="2"/>
              </a:rPr>
              <a:t>additional body forces</a:t>
            </a:r>
            <a:r>
              <a:rPr lang="en-US" sz="4800" dirty="0">
                <a:solidFill>
                  <a:schemeClr val="bg1"/>
                </a:solidFill>
                <a:sym typeface="Wingdings" panose="05000000000000000000" pitchFamily="2" charset="2"/>
              </a:rPr>
              <a:t> to generate paraboloid surfaces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C149473-51D1-0809-616B-6763974931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224"/>
          <a:stretch/>
        </p:blipFill>
        <p:spPr>
          <a:xfrm>
            <a:off x="19218927" y="4899862"/>
            <a:ext cx="4531360" cy="19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2856E33-8F0F-70BC-ADFC-5162871F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ferrofluids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F0A7099-8764-BD41-84C4-5D083AB9A7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 alternative that may solve the problem </a:t>
            </a:r>
            <a:r>
              <a:rPr lang="en-US" b="1" dirty="0"/>
              <a:t>in 3 steps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CCDAD1-74C4-8637-9E9B-CF4ADF633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65088"/>
            <a:ext cx="5486400" cy="730250"/>
          </a:xfrm>
        </p:spPr>
        <p:txBody>
          <a:bodyPr/>
          <a:lstStyle/>
          <a:p>
            <a:fld id="{86CB4B4D-7CA3-9044-876B-883B54F8677D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88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84FD95A-43ED-90F6-9689-C411B76FC6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r="4110"/>
          <a:stretch/>
        </p:blipFill>
        <p:spPr>
          <a:xfrm>
            <a:off x="0" y="7532706"/>
            <a:ext cx="14238851" cy="5979479"/>
          </a:xfrm>
          <a:prstGeom prst="rect">
            <a:avLst/>
          </a:prstGeom>
        </p:spPr>
      </p:pic>
      <p:pic>
        <p:nvPicPr>
          <p:cNvPr id="8" name="Imagen 7" descr="Escala de tiempo&#10;&#10;Descripción generada automáticamente">
            <a:extLst>
              <a:ext uri="{FF2B5EF4-FFF2-40B4-BE49-F238E27FC236}">
                <a16:creationId xmlns:a16="http://schemas.microsoft.com/office/drawing/2014/main" id="{9D45BFD2-60B3-764D-5AA3-3DF6EA01F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r="4110"/>
          <a:stretch/>
        </p:blipFill>
        <p:spPr>
          <a:xfrm>
            <a:off x="0" y="1582616"/>
            <a:ext cx="14238851" cy="5979479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1FD567-B2FF-66EA-41BE-17D212633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F6EED7-919B-C464-BB05-0DD682E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Generating a suitable force field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80734B-B24E-128D-D845-CA1E84E68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60134" y="2016124"/>
            <a:ext cx="9663477" cy="105060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b="1" dirty="0"/>
              <a:t>“Standard” magnet</a:t>
            </a:r>
          </a:p>
          <a:p>
            <a:r>
              <a:rPr lang="en-US" sz="4400" dirty="0"/>
              <a:t>Uniform magnetization</a:t>
            </a:r>
          </a:p>
          <a:p>
            <a:r>
              <a:rPr lang="en-US" sz="4400" dirty="0"/>
              <a:t>Analogous to what has already been proposed</a:t>
            </a:r>
          </a:p>
          <a:p>
            <a:r>
              <a:rPr lang="en-US" sz="4400" dirty="0"/>
              <a:t>Inhomogeneous field</a:t>
            </a:r>
          </a:p>
          <a:p>
            <a:r>
              <a:rPr lang="en-US" sz="4400" dirty="0"/>
              <a:t>Force “concentrated” in extremes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4400" b="1" dirty="0"/>
              <a:t>Halbach Array</a:t>
            </a:r>
          </a:p>
          <a:p>
            <a:r>
              <a:rPr lang="en-US" sz="4400" dirty="0"/>
              <a:t>Oriented magnetization vectors</a:t>
            </a:r>
          </a:p>
          <a:p>
            <a:r>
              <a:rPr lang="en-US" sz="4400" dirty="0"/>
              <a:t>Quasi-uniform force on one axis</a:t>
            </a:r>
          </a:p>
          <a:p>
            <a:r>
              <a:rPr lang="en-US" sz="4400" dirty="0"/>
              <a:t>Can be simplified to alternate polarity (simpler config., lower performance)</a:t>
            </a:r>
          </a:p>
          <a:p>
            <a:r>
              <a:rPr lang="en-US" sz="4400" dirty="0"/>
              <a:t>Scalable</a:t>
            </a:r>
          </a:p>
          <a:p>
            <a:r>
              <a:rPr lang="en-US" sz="4400" dirty="0"/>
              <a:t>Readily available (N52 magnets)</a:t>
            </a:r>
          </a:p>
          <a:p>
            <a:r>
              <a:rPr lang="en-US" sz="4400" dirty="0"/>
              <a:t>Tunable, with some work</a:t>
            </a:r>
          </a:p>
          <a:p>
            <a:endParaRPr lang="en-US" sz="4400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06AE3649-3F8D-7D78-65AA-8CD2D7A175D8}"/>
              </a:ext>
            </a:extLst>
          </p:cNvPr>
          <p:cNvCxnSpPr>
            <a:cxnSpLocks/>
          </p:cNvCxnSpPr>
          <p:nvPr/>
        </p:nvCxnSpPr>
        <p:spPr>
          <a:xfrm flipV="1">
            <a:off x="2753360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90963CB-29FF-1BBE-0149-FFAED5A3A143}"/>
              </a:ext>
            </a:extLst>
          </p:cNvPr>
          <p:cNvCxnSpPr>
            <a:cxnSpLocks/>
          </p:cNvCxnSpPr>
          <p:nvPr/>
        </p:nvCxnSpPr>
        <p:spPr>
          <a:xfrm flipV="1">
            <a:off x="3329577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F87F902-577F-B38D-5A7D-C69D60793EA0}"/>
              </a:ext>
            </a:extLst>
          </p:cNvPr>
          <p:cNvCxnSpPr>
            <a:cxnSpLocks/>
          </p:cNvCxnSpPr>
          <p:nvPr/>
        </p:nvCxnSpPr>
        <p:spPr>
          <a:xfrm flipV="1">
            <a:off x="3905794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45BF6170-4AC8-1FA9-C46E-1E8283959AAB}"/>
              </a:ext>
            </a:extLst>
          </p:cNvPr>
          <p:cNvCxnSpPr>
            <a:cxnSpLocks/>
          </p:cNvCxnSpPr>
          <p:nvPr/>
        </p:nvCxnSpPr>
        <p:spPr>
          <a:xfrm flipV="1">
            <a:off x="4482011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63D64C9-C5B2-5215-D7BC-5436AEEE26C6}"/>
              </a:ext>
            </a:extLst>
          </p:cNvPr>
          <p:cNvCxnSpPr>
            <a:cxnSpLocks/>
          </p:cNvCxnSpPr>
          <p:nvPr/>
        </p:nvCxnSpPr>
        <p:spPr>
          <a:xfrm flipV="1">
            <a:off x="5058228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9A96F94-6F77-5774-A30A-AE5082158473}"/>
              </a:ext>
            </a:extLst>
          </p:cNvPr>
          <p:cNvCxnSpPr>
            <a:cxnSpLocks/>
          </p:cNvCxnSpPr>
          <p:nvPr/>
        </p:nvCxnSpPr>
        <p:spPr>
          <a:xfrm flipV="1">
            <a:off x="5634445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0A0805E-1349-EDEB-FCD9-07A85F0A3B31}"/>
              </a:ext>
            </a:extLst>
          </p:cNvPr>
          <p:cNvCxnSpPr>
            <a:cxnSpLocks/>
          </p:cNvCxnSpPr>
          <p:nvPr/>
        </p:nvCxnSpPr>
        <p:spPr>
          <a:xfrm flipV="1">
            <a:off x="6210662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CD62D053-DD06-2F4F-ED1E-F931AAE79667}"/>
              </a:ext>
            </a:extLst>
          </p:cNvPr>
          <p:cNvCxnSpPr>
            <a:cxnSpLocks/>
          </p:cNvCxnSpPr>
          <p:nvPr/>
        </p:nvCxnSpPr>
        <p:spPr>
          <a:xfrm flipV="1">
            <a:off x="6786879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7BCDC6D-1E9A-C31C-CE2D-60A3F8AC0104}"/>
              </a:ext>
            </a:extLst>
          </p:cNvPr>
          <p:cNvCxnSpPr>
            <a:cxnSpLocks/>
          </p:cNvCxnSpPr>
          <p:nvPr/>
        </p:nvCxnSpPr>
        <p:spPr>
          <a:xfrm flipV="1">
            <a:off x="7363096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6DB3B81E-AC5F-3A94-0AD1-F1627BA57F00}"/>
              </a:ext>
            </a:extLst>
          </p:cNvPr>
          <p:cNvCxnSpPr>
            <a:cxnSpLocks/>
          </p:cNvCxnSpPr>
          <p:nvPr/>
        </p:nvCxnSpPr>
        <p:spPr>
          <a:xfrm flipV="1">
            <a:off x="7939313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1DC6766C-E192-1278-F8E7-24B122F7DD71}"/>
              </a:ext>
            </a:extLst>
          </p:cNvPr>
          <p:cNvCxnSpPr>
            <a:cxnSpLocks/>
          </p:cNvCxnSpPr>
          <p:nvPr/>
        </p:nvCxnSpPr>
        <p:spPr>
          <a:xfrm flipV="1">
            <a:off x="8515530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235279AA-B9DF-D9B1-F2D3-A6661BD48A2D}"/>
              </a:ext>
            </a:extLst>
          </p:cNvPr>
          <p:cNvCxnSpPr>
            <a:cxnSpLocks/>
          </p:cNvCxnSpPr>
          <p:nvPr/>
        </p:nvCxnSpPr>
        <p:spPr>
          <a:xfrm flipV="1">
            <a:off x="9091747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8AD416B-F374-9FC5-C752-F808534D37E4}"/>
              </a:ext>
            </a:extLst>
          </p:cNvPr>
          <p:cNvCxnSpPr>
            <a:cxnSpLocks/>
          </p:cNvCxnSpPr>
          <p:nvPr/>
        </p:nvCxnSpPr>
        <p:spPr>
          <a:xfrm flipV="1">
            <a:off x="9667964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259F6EE7-956E-35CF-CA7A-6EA76659EFA6}"/>
              </a:ext>
            </a:extLst>
          </p:cNvPr>
          <p:cNvCxnSpPr>
            <a:cxnSpLocks/>
          </p:cNvCxnSpPr>
          <p:nvPr/>
        </p:nvCxnSpPr>
        <p:spPr>
          <a:xfrm flipV="1">
            <a:off x="10244181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AC5D9A04-4C3E-F488-124D-1A1ECC1A6FB1}"/>
              </a:ext>
            </a:extLst>
          </p:cNvPr>
          <p:cNvCxnSpPr>
            <a:cxnSpLocks/>
          </p:cNvCxnSpPr>
          <p:nvPr/>
        </p:nvCxnSpPr>
        <p:spPr>
          <a:xfrm flipV="1">
            <a:off x="10820400" y="4607560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D9AC908E-55E1-212C-34E5-6AA0D32F6C04}"/>
              </a:ext>
            </a:extLst>
          </p:cNvPr>
          <p:cNvCxnSpPr>
            <a:cxnSpLocks/>
          </p:cNvCxnSpPr>
          <p:nvPr/>
        </p:nvCxnSpPr>
        <p:spPr>
          <a:xfrm flipV="1">
            <a:off x="2763520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D891FF33-0845-8683-0E7E-7AE4E0EEECED}"/>
              </a:ext>
            </a:extLst>
          </p:cNvPr>
          <p:cNvCxnSpPr>
            <a:cxnSpLocks/>
          </p:cNvCxnSpPr>
          <p:nvPr/>
        </p:nvCxnSpPr>
        <p:spPr>
          <a:xfrm rot="5400000" flipV="1">
            <a:off x="3339737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701E6A22-8A7D-31FD-205D-6056F7E31A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15954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1348717-AA71-648A-0A38-2012F0A0EBD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2171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C8298428-1132-F547-68D6-1266AFBEE1CE}"/>
              </a:ext>
            </a:extLst>
          </p:cNvPr>
          <p:cNvCxnSpPr>
            <a:cxnSpLocks/>
          </p:cNvCxnSpPr>
          <p:nvPr/>
        </p:nvCxnSpPr>
        <p:spPr>
          <a:xfrm flipV="1">
            <a:off x="5068388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41F32BFB-4C85-3DFA-FFF4-DAE2056F0914}"/>
              </a:ext>
            </a:extLst>
          </p:cNvPr>
          <p:cNvCxnSpPr>
            <a:cxnSpLocks/>
          </p:cNvCxnSpPr>
          <p:nvPr/>
        </p:nvCxnSpPr>
        <p:spPr>
          <a:xfrm rot="5400000" flipV="1">
            <a:off x="5644605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B723EFDB-04F2-36B5-DB21-82122A8A9B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20822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9DE5CCBC-5D4F-84BF-7422-DB688095B5D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97039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B09EF625-79CD-4ED2-709A-A99ECEABBBAC}"/>
              </a:ext>
            </a:extLst>
          </p:cNvPr>
          <p:cNvCxnSpPr>
            <a:cxnSpLocks/>
          </p:cNvCxnSpPr>
          <p:nvPr/>
        </p:nvCxnSpPr>
        <p:spPr>
          <a:xfrm flipV="1">
            <a:off x="7373256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315830A8-CD12-C17B-8E42-C29CC43343E9}"/>
              </a:ext>
            </a:extLst>
          </p:cNvPr>
          <p:cNvCxnSpPr>
            <a:cxnSpLocks/>
          </p:cNvCxnSpPr>
          <p:nvPr/>
        </p:nvCxnSpPr>
        <p:spPr>
          <a:xfrm rot="5400000" flipV="1">
            <a:off x="7949473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4FACACDC-C69C-DB7E-AB3A-2C730834B7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25690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612E3ECB-C82E-3E5D-67A3-1E1F7D034BA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01907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79F5449-9C92-3191-FA6A-29F5F73BEBE8}"/>
              </a:ext>
            </a:extLst>
          </p:cNvPr>
          <p:cNvCxnSpPr>
            <a:cxnSpLocks/>
          </p:cNvCxnSpPr>
          <p:nvPr/>
        </p:nvCxnSpPr>
        <p:spPr>
          <a:xfrm flipV="1">
            <a:off x="9678124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06A81172-AE9D-A42A-0CA5-80FF62A7E97E}"/>
              </a:ext>
            </a:extLst>
          </p:cNvPr>
          <p:cNvCxnSpPr>
            <a:cxnSpLocks/>
          </p:cNvCxnSpPr>
          <p:nvPr/>
        </p:nvCxnSpPr>
        <p:spPr>
          <a:xfrm rot="5400000" flipV="1">
            <a:off x="10254341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B63890C5-59D0-7BC6-9342-3D780652BE8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830560" y="10580186"/>
            <a:ext cx="0" cy="243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4DC0587-FD93-B112-597C-149F1C8F9FA0}"/>
                  </a:ext>
                </a:extLst>
              </p:cNvPr>
              <p:cNvSpPr txBox="1"/>
              <p:nvPr/>
            </p:nvSpPr>
            <p:spPr>
              <a:xfrm>
                <a:off x="5339249" y="2352507"/>
                <a:ext cx="3156857" cy="91440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sz="4400" b="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84DC0587-FD93-B112-597C-149F1C8F9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249" y="2352507"/>
                <a:ext cx="3156857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35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1FD567-B2FF-66EA-41BE-17D212633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F6EED7-919B-C464-BB05-0DD682EF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Generating a suitable force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0080734B-B24E-128D-D845-CA1E84E68EF5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139614" y="2016124"/>
                <a:ext cx="10683997" cy="10506075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4800" b="1" dirty="0"/>
                  <a:t>Magnetic forces in Halbach array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dirty="0"/>
                  <a:t>Very significant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sz="4800" b="0" i="1" smtClean="0">
                        <a:latin typeface="Cambria Math" panose="02040503050406030204" pitchFamily="18" charset="0"/>
                      </a:rPr>
                      <m:t>−1</m:t>
                    </m:r>
                    <m:sSub>
                      <m:sSubPr>
                        <m:ctrlPr>
                          <a:rPr lang="es-E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800" dirty="0"/>
                  <a:t>)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dirty="0"/>
                  <a:t>Homogeneous decay in </a:t>
                </a:r>
                <a14:m>
                  <m:oMath xmlns:m="http://schemas.openxmlformats.org/officeDocument/2006/math">
                    <m:r>
                      <a:rPr lang="es-ES" sz="4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800" dirty="0"/>
                  <a:t>…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dirty="0"/>
                  <a:t>…of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4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ES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s-ES" sz="4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4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E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4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s-ES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48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dirty="0"/>
                  <a:t>Disturbances in </a:t>
                </a:r>
                <a14:m>
                  <m:oMath xmlns:m="http://schemas.openxmlformats.org/officeDocument/2006/math">
                    <m:r>
                      <a:rPr lang="es-ES" sz="4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800" dirty="0"/>
                  <a:t>:</a:t>
                </a: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000" dirty="0"/>
                  <a:t>Almost negligible</a:t>
                </a: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000" dirty="0"/>
                  <a:t>1 order of magnitude smaller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4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s-ES" sz="4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4000" dirty="0"/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000" dirty="0"/>
                  <a:t>Can be reduced by design (e.g. using smaller magnets)</a:t>
                </a: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endParaRPr lang="en-US" sz="40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sz="48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sz="4800" dirty="0"/>
              </a:p>
            </p:txBody>
          </p:sp>
        </mc:Choice>
        <mc:Fallback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0080734B-B24E-128D-D845-CA1E84E68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139614" y="2016124"/>
                <a:ext cx="10683997" cy="10506075"/>
              </a:xfrm>
              <a:blipFill>
                <a:blip r:embed="rId2"/>
                <a:stretch>
                  <a:fillRect l="-2567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537967CA-C8C6-445A-DF8C-1D7D1A7CF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r="4110"/>
          <a:stretch/>
        </p:blipFill>
        <p:spPr>
          <a:xfrm>
            <a:off x="627963" y="1817173"/>
            <a:ext cx="12003651" cy="5040827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83FEA056-7EB2-FADA-7FD1-8A5F4E60FE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r="7505"/>
          <a:stretch/>
        </p:blipFill>
        <p:spPr>
          <a:xfrm>
            <a:off x="287216" y="6858000"/>
            <a:ext cx="12511652" cy="6225564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CB8CA3-EB9B-4674-3B2B-D239634FFFFB}"/>
              </a:ext>
            </a:extLst>
          </p:cNvPr>
          <p:cNvCxnSpPr>
            <a:cxnSpLocks/>
          </p:cNvCxnSpPr>
          <p:nvPr/>
        </p:nvCxnSpPr>
        <p:spPr>
          <a:xfrm>
            <a:off x="3474720" y="2997200"/>
            <a:ext cx="0" cy="1036320"/>
          </a:xfrm>
          <a:prstGeom prst="line">
            <a:avLst/>
          </a:prstGeom>
          <a:ln w="57150">
            <a:solidFill>
              <a:srgbClr val="72B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17EE4FB-0901-7478-720B-2C2A6A88F2F3}"/>
              </a:ext>
            </a:extLst>
          </p:cNvPr>
          <p:cNvCxnSpPr>
            <a:cxnSpLocks/>
          </p:cNvCxnSpPr>
          <p:nvPr/>
        </p:nvCxnSpPr>
        <p:spPr>
          <a:xfrm>
            <a:off x="4053078" y="2997200"/>
            <a:ext cx="0" cy="1036320"/>
          </a:xfrm>
          <a:prstGeom prst="line">
            <a:avLst/>
          </a:prstGeom>
          <a:ln w="57150">
            <a:solidFill>
              <a:srgbClr val="EDB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0D4E40-4F6D-BE84-BB12-303D4731CF7B}"/>
              </a:ext>
            </a:extLst>
          </p:cNvPr>
          <p:cNvCxnSpPr>
            <a:cxnSpLocks/>
          </p:cNvCxnSpPr>
          <p:nvPr/>
        </p:nvCxnSpPr>
        <p:spPr>
          <a:xfrm>
            <a:off x="4631436" y="2997200"/>
            <a:ext cx="0" cy="1036320"/>
          </a:xfrm>
          <a:prstGeom prst="line">
            <a:avLst/>
          </a:prstGeom>
          <a:ln w="57150">
            <a:solidFill>
              <a:srgbClr val="F9E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0AEEE4-F71F-38A9-0D69-4273B1044D9B}"/>
              </a:ext>
            </a:extLst>
          </p:cNvPr>
          <p:cNvCxnSpPr>
            <a:cxnSpLocks/>
          </p:cNvCxnSpPr>
          <p:nvPr/>
        </p:nvCxnSpPr>
        <p:spPr>
          <a:xfrm>
            <a:off x="5209794" y="2997200"/>
            <a:ext cx="0" cy="1036320"/>
          </a:xfrm>
          <a:prstGeom prst="line">
            <a:avLst/>
          </a:prstGeom>
          <a:ln w="57150">
            <a:solidFill>
              <a:srgbClr val="BE9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852CD94-ED6F-CEFD-93A8-FA4716781A07}"/>
              </a:ext>
            </a:extLst>
          </p:cNvPr>
          <p:cNvCxnSpPr>
            <a:cxnSpLocks/>
          </p:cNvCxnSpPr>
          <p:nvPr/>
        </p:nvCxnSpPr>
        <p:spPr>
          <a:xfrm>
            <a:off x="5788152" y="2997200"/>
            <a:ext cx="0" cy="1036320"/>
          </a:xfrm>
          <a:prstGeom prst="line">
            <a:avLst/>
          </a:prstGeom>
          <a:ln w="57150">
            <a:solidFill>
              <a:srgbClr val="EA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BFCE7FF-4353-61C6-8167-023AE731824B}"/>
              </a:ext>
            </a:extLst>
          </p:cNvPr>
          <p:cNvCxnSpPr>
            <a:cxnSpLocks/>
          </p:cNvCxnSpPr>
          <p:nvPr/>
        </p:nvCxnSpPr>
        <p:spPr>
          <a:xfrm>
            <a:off x="6366510" y="2997200"/>
            <a:ext cx="0" cy="1036320"/>
          </a:xfrm>
          <a:prstGeom prst="line">
            <a:avLst/>
          </a:prstGeom>
          <a:ln w="57150">
            <a:solidFill>
              <a:srgbClr val="B4E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73ACEA5-FDB8-6D0E-07B4-4C27207D2F2B}"/>
              </a:ext>
            </a:extLst>
          </p:cNvPr>
          <p:cNvCxnSpPr>
            <a:cxnSpLocks/>
          </p:cNvCxnSpPr>
          <p:nvPr/>
        </p:nvCxnSpPr>
        <p:spPr>
          <a:xfrm>
            <a:off x="6944868" y="2997200"/>
            <a:ext cx="0" cy="1036320"/>
          </a:xfrm>
          <a:prstGeom prst="line">
            <a:avLst/>
          </a:prstGeom>
          <a:ln w="57150">
            <a:solidFill>
              <a:srgbClr val="D89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10B315C-5966-B47D-FB41-74562DEBF484}"/>
              </a:ext>
            </a:extLst>
          </p:cNvPr>
          <p:cNvCxnSpPr>
            <a:cxnSpLocks/>
          </p:cNvCxnSpPr>
          <p:nvPr/>
        </p:nvCxnSpPr>
        <p:spPr>
          <a:xfrm>
            <a:off x="7523226" y="2997200"/>
            <a:ext cx="0" cy="1036320"/>
          </a:xfrm>
          <a:prstGeom prst="line">
            <a:avLst/>
          </a:prstGeom>
          <a:ln w="57150">
            <a:solidFill>
              <a:srgbClr val="A0CA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2E48E4F-60F3-D015-0CA7-D6146F7C8FF8}"/>
              </a:ext>
            </a:extLst>
          </p:cNvPr>
          <p:cNvCxnSpPr>
            <a:cxnSpLocks/>
          </p:cNvCxnSpPr>
          <p:nvPr/>
        </p:nvCxnSpPr>
        <p:spPr>
          <a:xfrm>
            <a:off x="8101584" y="2997200"/>
            <a:ext cx="0" cy="1036320"/>
          </a:xfrm>
          <a:prstGeom prst="line">
            <a:avLst/>
          </a:prstGeom>
          <a:ln w="57150">
            <a:solidFill>
              <a:srgbClr val="EDA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8DFC48A-C6F1-C0B7-6C5D-012F78577FE5}"/>
              </a:ext>
            </a:extLst>
          </p:cNvPr>
          <p:cNvCxnSpPr>
            <a:cxnSpLocks/>
          </p:cNvCxnSpPr>
          <p:nvPr/>
        </p:nvCxnSpPr>
        <p:spPr>
          <a:xfrm>
            <a:off x="8679942" y="2997200"/>
            <a:ext cx="0" cy="1036320"/>
          </a:xfrm>
          <a:prstGeom prst="line">
            <a:avLst/>
          </a:prstGeom>
          <a:ln w="57150">
            <a:solidFill>
              <a:srgbClr val="F9E6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27FA845-FB44-2803-828C-D83C22BE6582}"/>
              </a:ext>
            </a:extLst>
          </p:cNvPr>
          <p:cNvCxnSpPr>
            <a:cxnSpLocks/>
          </p:cNvCxnSpPr>
          <p:nvPr/>
        </p:nvCxnSpPr>
        <p:spPr>
          <a:xfrm>
            <a:off x="9258300" y="2997200"/>
            <a:ext cx="0" cy="1036320"/>
          </a:xfrm>
          <a:prstGeom prst="line">
            <a:avLst/>
          </a:prstGeom>
          <a:ln w="57150">
            <a:solidFill>
              <a:srgbClr val="C49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409957-474E-A414-D1AE-259606CF23B4}"/>
              </a:ext>
            </a:extLst>
          </p:cNvPr>
          <p:cNvCxnSpPr>
            <a:cxnSpLocks/>
          </p:cNvCxnSpPr>
          <p:nvPr/>
        </p:nvCxnSpPr>
        <p:spPr>
          <a:xfrm flipH="1">
            <a:off x="1117600" y="10295902"/>
            <a:ext cx="112979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EE80EFC-EA76-4EF4-1697-5925BDED72F4}"/>
              </a:ext>
            </a:extLst>
          </p:cNvPr>
          <p:cNvCxnSpPr>
            <a:cxnSpLocks/>
          </p:cNvCxnSpPr>
          <p:nvPr/>
        </p:nvCxnSpPr>
        <p:spPr>
          <a:xfrm flipH="1">
            <a:off x="3474720" y="3596640"/>
            <a:ext cx="58242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7661A57F-2FA2-4730-76E7-12C7EA572D95}"/>
              </a:ext>
            </a:extLst>
          </p:cNvPr>
          <p:cNvSpPr/>
          <p:nvPr/>
        </p:nvSpPr>
        <p:spPr>
          <a:xfrm>
            <a:off x="13245904" y="10466608"/>
            <a:ext cx="10223696" cy="23689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Halbach arrays provide a means to homogenize the magnetic force potential distribution on ferrofluids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C8B1D88-9BEA-A835-CC75-5BB579F9FE24}"/>
                  </a:ext>
                </a:extLst>
              </p:cNvPr>
              <p:cNvSpPr txBox="1"/>
              <p:nvPr/>
            </p:nvSpPr>
            <p:spPr>
              <a:xfrm>
                <a:off x="8203474" y="5020518"/>
                <a:ext cx="3156857" cy="91440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sz="4400" b="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C8B1D88-9BEA-A835-CC75-5BB579F9F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474" y="5020518"/>
                <a:ext cx="3156857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669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6841BAC-D892-1966-9D18-E66C4BDE7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AED859C-80D1-1768-E575-249C6870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Generating a suitable force field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3D1E33-8D52-490C-EA89-302BCC64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139" y="3145214"/>
            <a:ext cx="14543721" cy="784572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9C5EDB4-4068-8F30-40DB-385483ED8C79}"/>
              </a:ext>
            </a:extLst>
          </p:cNvPr>
          <p:cNvSpPr txBox="1"/>
          <p:nvPr/>
        </p:nvSpPr>
        <p:spPr>
          <a:xfrm>
            <a:off x="10627361" y="11849074"/>
            <a:ext cx="8836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Zhang et al., “Analysis and comparison of two </a:t>
            </a:r>
            <a:r>
              <a:rPr lang="en-US" b="1" dirty="0"/>
              <a:t>two-dimensional Halbach permanent magnet arrays </a:t>
            </a:r>
            <a:r>
              <a:rPr lang="en-US" dirty="0"/>
              <a:t>for magnetically levitated planar motor”, Journal of Applied Physics 115, 17E704, 2014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1C74B9E-9AEF-65CB-C6F0-994664854888}"/>
              </a:ext>
            </a:extLst>
          </p:cNvPr>
          <p:cNvSpPr txBox="1"/>
          <p:nvPr/>
        </p:nvSpPr>
        <p:spPr>
          <a:xfrm>
            <a:off x="879229" y="2375773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4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and </a:t>
            </a:r>
            <a:r>
              <a:rPr lang="es-ES" sz="4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4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4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4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applies</a:t>
            </a:r>
            <a:r>
              <a:rPr lang="es-ES" sz="4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4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2D </a:t>
            </a:r>
            <a:r>
              <a:rPr lang="es-ES" sz="4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r>
              <a:rPr lang="es-ES" sz="4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s-ES" sz="4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endParaRPr lang="en-US" sz="4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54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9DF87B8-773B-4361-0642-AD1A346C4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C7C8F2D-20EA-69EC-4A00-DDB7E32E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Exploiting the force field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0BDF3F-57D8-BE47-121E-951EA064A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Strategy 1: </a:t>
            </a:r>
            <a:r>
              <a:rPr lang="en-US" dirty="0"/>
              <a:t>Artificially-induced gravity using Halbach arrays + rotation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8498D47-061B-78FC-357B-0B5ABB480EBC}"/>
                  </a:ext>
                </a:extLst>
              </p:cNvPr>
              <p:cNvSpPr txBox="1"/>
              <p:nvPr/>
            </p:nvSpPr>
            <p:spPr>
              <a:xfrm>
                <a:off x="13088344" y="5118385"/>
                <a:ext cx="7945120" cy="263144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540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54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54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s-ES" sz="54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54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s-ES" sz="54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s-ES" sz="54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sz="5400" i="1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5400" i="1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s-ES" sz="54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54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sz="54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54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54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54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s-ES" sz="54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s-ES" sz="540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s-ES" sz="54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" sz="54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54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54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5400" i="1">
                                      <a:solidFill>
                                        <a:srgbClr val="606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5400" i="1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s-ES" sz="54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5400" i="1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s-ES" sz="5400" dirty="0">
                  <a:solidFill>
                    <a:schemeClr val="tx1"/>
                  </a:solidFill>
                </a:endParaRPr>
              </a:p>
              <a:p>
                <a:pPr algn="r"/>
                <a:endParaRPr lang="es-E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s-ES" sz="54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ES" sz="54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s-ES" sz="54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sz="5400" dirty="0">
                  <a:solidFill>
                    <a:srgbClr val="606060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8498D47-061B-78FC-357B-0B5ABB480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8344" y="5118385"/>
                <a:ext cx="7945120" cy="263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4EC37D6-4246-19D8-9E1E-05DBCC1D0E9C}"/>
                  </a:ext>
                </a:extLst>
              </p:cNvPr>
              <p:cNvSpPr txBox="1"/>
              <p:nvPr/>
            </p:nvSpPr>
            <p:spPr>
              <a:xfrm>
                <a:off x="12976939" y="9088379"/>
                <a:ext cx="7945120" cy="1753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4800" b="0" i="0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𝑔𝑧</m:t>
                      </m:r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sz="4800" b="0" i="1" smtClean="0">
                                  <a:solidFill>
                                    <a:srgbClr val="606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4800" b="0" i="1" smtClean="0">
                              <a:solidFill>
                                <a:srgbClr val="606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4800" b="0" i="1" smtClean="0">
                          <a:solidFill>
                            <a:srgbClr val="606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𝑀𝑑𝐻</m:t>
                          </m:r>
                        </m:e>
                      </m:nary>
                    </m:oMath>
                  </m:oMathPara>
                </a14:m>
                <a:endParaRPr lang="es-ES" sz="4800" dirty="0">
                  <a:solidFill>
                    <a:srgbClr val="606060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4EC37D6-4246-19D8-9E1E-05DBCC1D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939" y="9088379"/>
                <a:ext cx="7945120" cy="1753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errar llave 9">
            <a:extLst>
              <a:ext uri="{FF2B5EF4-FFF2-40B4-BE49-F238E27FC236}">
                <a16:creationId xmlns:a16="http://schemas.microsoft.com/office/drawing/2014/main" id="{68F91D63-7040-3C19-E45A-73A755A1B800}"/>
              </a:ext>
            </a:extLst>
          </p:cNvPr>
          <p:cNvSpPr/>
          <p:nvPr/>
        </p:nvSpPr>
        <p:spPr>
          <a:xfrm>
            <a:off x="21221103" y="5231945"/>
            <a:ext cx="234322" cy="2355319"/>
          </a:xfrm>
          <a:prstGeom prst="rightBrac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9FF951-A1AD-6EC0-BD9D-B79EBEA51214}"/>
              </a:ext>
            </a:extLst>
          </p:cNvPr>
          <p:cNvSpPr txBox="1"/>
          <p:nvPr/>
        </p:nvSpPr>
        <p:spPr>
          <a:xfrm>
            <a:off x="12443573" y="4506049"/>
            <a:ext cx="9011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Equilibrium liquid-gas interface (meniscus)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6F1E6-4178-F446-7F70-4E37493F689E}"/>
              </a:ext>
            </a:extLst>
          </p:cNvPr>
          <p:cNvSpPr txBox="1"/>
          <p:nvPr/>
        </p:nvSpPr>
        <p:spPr>
          <a:xfrm>
            <a:off x="12443573" y="8498826"/>
            <a:ext cx="9011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Mass-force potential (including magnetic terms)</a:t>
            </a:r>
          </a:p>
        </p:txBody>
      </p:sp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064F06FE-0D0B-D7BA-9C77-BCAF162F4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90" y="4074898"/>
            <a:ext cx="6380775" cy="7130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194A576-EB83-8393-B56F-1E09E6684C72}"/>
                  </a:ext>
                </a:extLst>
              </p:cNvPr>
              <p:cNvSpPr txBox="1"/>
              <p:nvPr/>
            </p:nvSpPr>
            <p:spPr>
              <a:xfrm>
                <a:off x="417423" y="11215120"/>
                <a:ext cx="9187572" cy="1939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p>
                        <m:sSupPr>
                          <m:ctrlPr>
                            <a:rPr lang="es-ES" sz="6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6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6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60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6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sz="6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6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ES" sz="6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6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194A576-EB83-8393-B56F-1E09E6684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23" y="11215120"/>
                <a:ext cx="9187572" cy="1939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6090593-3AAC-98E4-D578-64AA86D5290E}"/>
              </a:ext>
            </a:extLst>
          </p:cNvPr>
          <p:cNvCxnSpPr>
            <a:cxnSpLocks/>
          </p:cNvCxnSpPr>
          <p:nvPr/>
        </p:nvCxnSpPr>
        <p:spPr>
          <a:xfrm flipH="1">
            <a:off x="5801541" y="8844933"/>
            <a:ext cx="568960" cy="6399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03267634-58A1-BB1C-B6F7-987F4E3C4B31}"/>
                  </a:ext>
                </a:extLst>
              </p:cNvPr>
              <p:cNvSpPr txBox="1"/>
              <p:nvPr/>
            </p:nvSpPr>
            <p:spPr>
              <a:xfrm>
                <a:off x="5011209" y="9482530"/>
                <a:ext cx="1513835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𝑘𝑧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03267634-58A1-BB1C-B6F7-987F4E3C4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09" y="9482530"/>
                <a:ext cx="1513835" cy="84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9F474621-7FCC-5EA0-5EB3-14AB279F9F05}"/>
              </a:ext>
            </a:extLst>
          </p:cNvPr>
          <p:cNvSpPr txBox="1"/>
          <p:nvPr/>
        </p:nvSpPr>
        <p:spPr>
          <a:xfrm>
            <a:off x="2297135" y="3306200"/>
            <a:ext cx="55751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Non-capillary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40AE836-F4DA-00EB-E2DC-2F2F61DC3F7E}"/>
              </a:ext>
            </a:extLst>
          </p:cNvPr>
          <p:cNvSpPr/>
          <p:nvPr/>
        </p:nvSpPr>
        <p:spPr>
          <a:xfrm>
            <a:off x="3512031" y="11704320"/>
            <a:ext cx="1381760" cy="8178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B740F0D-EF59-5B02-09EC-45ECB65B8771}"/>
              </a:ext>
            </a:extLst>
          </p:cNvPr>
          <p:cNvSpPr txBox="1"/>
          <p:nvPr/>
        </p:nvSpPr>
        <p:spPr>
          <a:xfrm>
            <a:off x="14012082" y="3306067"/>
            <a:ext cx="55751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Capillary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2B9774A-E73A-9FA5-F264-42B794A7F7CB}"/>
              </a:ext>
            </a:extLst>
          </p:cNvPr>
          <p:cNvSpPr/>
          <p:nvPr/>
        </p:nvSpPr>
        <p:spPr>
          <a:xfrm>
            <a:off x="11949056" y="11145519"/>
            <a:ext cx="10223696" cy="19354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Only feasible for </a:t>
            </a:r>
            <a:r>
              <a:rPr lang="en-US" sz="4800" b="1" dirty="0">
                <a:solidFill>
                  <a:schemeClr val="bg1"/>
                </a:solidFill>
              </a:rPr>
              <a:t>small</a:t>
            </a:r>
            <a:r>
              <a:rPr lang="en-US" sz="4800" dirty="0">
                <a:solidFill>
                  <a:schemeClr val="bg1"/>
                </a:solidFill>
              </a:rPr>
              <a:t> deformations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(i.e. large focal lengths!)</a:t>
            </a:r>
          </a:p>
        </p:txBody>
      </p:sp>
    </p:spTree>
    <p:extLst>
      <p:ext uri="{BB962C8B-B14F-4D97-AF65-F5344CB8AC3E}">
        <p14:creationId xmlns:p14="http://schemas.microsoft.com/office/powerpoint/2010/main" val="2093171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9DF87B8-773B-4361-0642-AD1A346C4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C7C8F2D-20EA-69EC-4A00-DDB7E32E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Exploiting the force field </a:t>
            </a: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11C203AC-2BA6-18D8-60D0-5D22B1F24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Strategy 2: </a:t>
            </a:r>
            <a:r>
              <a:rPr lang="en-US" dirty="0"/>
              <a:t>Equipotential tuned surface using Halbach arrays. </a:t>
            </a:r>
            <a:r>
              <a:rPr lang="en-US" b="1" dirty="0"/>
              <a:t>No rotation</a:t>
            </a:r>
          </a:p>
        </p:txBody>
      </p:sp>
      <p:pic>
        <p:nvPicPr>
          <p:cNvPr id="12" name="Imagen 11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EA5D0919-EBB8-5DB1-CA03-1B85A0EC0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 t="7978" r="3640"/>
          <a:stretch/>
        </p:blipFill>
        <p:spPr>
          <a:xfrm>
            <a:off x="438882" y="3533105"/>
            <a:ext cx="23657901" cy="9231371"/>
          </a:xfrm>
          <a:prstGeom prst="rect">
            <a:avLst/>
          </a:prstGeom>
        </p:spPr>
      </p:pic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AFA51976-F2AA-D228-80DB-C2BEE6ED4E5A}"/>
              </a:ext>
            </a:extLst>
          </p:cNvPr>
          <p:cNvSpPr/>
          <p:nvPr/>
        </p:nvSpPr>
        <p:spPr>
          <a:xfrm>
            <a:off x="4267200" y="7206343"/>
            <a:ext cx="14260286" cy="588138"/>
          </a:xfrm>
          <a:custGeom>
            <a:avLst/>
            <a:gdLst>
              <a:gd name="connsiteX0" fmla="*/ 0 w 14260286"/>
              <a:gd name="connsiteY0" fmla="*/ 0 h 588138"/>
              <a:gd name="connsiteX1" fmla="*/ 1850571 w 14260286"/>
              <a:gd name="connsiteY1" fmla="*/ 326571 h 588138"/>
              <a:gd name="connsiteX2" fmla="*/ 3853543 w 14260286"/>
              <a:gd name="connsiteY2" fmla="*/ 478971 h 588138"/>
              <a:gd name="connsiteX3" fmla="*/ 5769429 w 14260286"/>
              <a:gd name="connsiteY3" fmla="*/ 544286 h 588138"/>
              <a:gd name="connsiteX4" fmla="*/ 7685314 w 14260286"/>
              <a:gd name="connsiteY4" fmla="*/ 587828 h 588138"/>
              <a:gd name="connsiteX5" fmla="*/ 9622971 w 14260286"/>
              <a:gd name="connsiteY5" fmla="*/ 522514 h 588138"/>
              <a:gd name="connsiteX6" fmla="*/ 11517086 w 14260286"/>
              <a:gd name="connsiteY6" fmla="*/ 348343 h 588138"/>
              <a:gd name="connsiteX7" fmla="*/ 13432971 w 14260286"/>
              <a:gd name="connsiteY7" fmla="*/ 174171 h 588138"/>
              <a:gd name="connsiteX8" fmla="*/ 14260286 w 14260286"/>
              <a:gd name="connsiteY8" fmla="*/ 43543 h 58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60286" h="588138">
                <a:moveTo>
                  <a:pt x="0" y="0"/>
                </a:moveTo>
                <a:cubicBezTo>
                  <a:pt x="604157" y="123371"/>
                  <a:pt x="1208314" y="246742"/>
                  <a:pt x="1850571" y="326571"/>
                </a:cubicBezTo>
                <a:cubicBezTo>
                  <a:pt x="2492828" y="406400"/>
                  <a:pt x="3200400" y="442685"/>
                  <a:pt x="3853543" y="478971"/>
                </a:cubicBezTo>
                <a:cubicBezTo>
                  <a:pt x="4506686" y="515257"/>
                  <a:pt x="5769429" y="544286"/>
                  <a:pt x="5769429" y="544286"/>
                </a:cubicBezTo>
                <a:cubicBezTo>
                  <a:pt x="6408057" y="562429"/>
                  <a:pt x="7043057" y="591457"/>
                  <a:pt x="7685314" y="587828"/>
                </a:cubicBezTo>
                <a:cubicBezTo>
                  <a:pt x="8327571" y="584199"/>
                  <a:pt x="8984342" y="562428"/>
                  <a:pt x="9622971" y="522514"/>
                </a:cubicBezTo>
                <a:cubicBezTo>
                  <a:pt x="10261600" y="482600"/>
                  <a:pt x="11517086" y="348343"/>
                  <a:pt x="11517086" y="348343"/>
                </a:cubicBezTo>
                <a:lnTo>
                  <a:pt x="13432971" y="174171"/>
                </a:lnTo>
                <a:cubicBezTo>
                  <a:pt x="13890171" y="123371"/>
                  <a:pt x="14115143" y="145143"/>
                  <a:pt x="14260286" y="43543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9958DC94-DDB3-5434-53F3-C34C7331F323}"/>
              </a:ext>
            </a:extLst>
          </p:cNvPr>
          <p:cNvSpPr/>
          <p:nvPr/>
        </p:nvSpPr>
        <p:spPr>
          <a:xfrm>
            <a:off x="4267200" y="6727372"/>
            <a:ext cx="14260286" cy="588138"/>
          </a:xfrm>
          <a:custGeom>
            <a:avLst/>
            <a:gdLst>
              <a:gd name="connsiteX0" fmla="*/ 0 w 14260286"/>
              <a:gd name="connsiteY0" fmla="*/ 0 h 588138"/>
              <a:gd name="connsiteX1" fmla="*/ 1850571 w 14260286"/>
              <a:gd name="connsiteY1" fmla="*/ 326571 h 588138"/>
              <a:gd name="connsiteX2" fmla="*/ 3853543 w 14260286"/>
              <a:gd name="connsiteY2" fmla="*/ 478971 h 588138"/>
              <a:gd name="connsiteX3" fmla="*/ 5769429 w 14260286"/>
              <a:gd name="connsiteY3" fmla="*/ 544286 h 588138"/>
              <a:gd name="connsiteX4" fmla="*/ 7685314 w 14260286"/>
              <a:gd name="connsiteY4" fmla="*/ 587828 h 588138"/>
              <a:gd name="connsiteX5" fmla="*/ 9622971 w 14260286"/>
              <a:gd name="connsiteY5" fmla="*/ 522514 h 588138"/>
              <a:gd name="connsiteX6" fmla="*/ 11517086 w 14260286"/>
              <a:gd name="connsiteY6" fmla="*/ 348343 h 588138"/>
              <a:gd name="connsiteX7" fmla="*/ 13432971 w 14260286"/>
              <a:gd name="connsiteY7" fmla="*/ 174171 h 588138"/>
              <a:gd name="connsiteX8" fmla="*/ 14260286 w 14260286"/>
              <a:gd name="connsiteY8" fmla="*/ 43543 h 58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60286" h="588138">
                <a:moveTo>
                  <a:pt x="0" y="0"/>
                </a:moveTo>
                <a:cubicBezTo>
                  <a:pt x="604157" y="123371"/>
                  <a:pt x="1208314" y="246742"/>
                  <a:pt x="1850571" y="326571"/>
                </a:cubicBezTo>
                <a:cubicBezTo>
                  <a:pt x="2492828" y="406400"/>
                  <a:pt x="3200400" y="442685"/>
                  <a:pt x="3853543" y="478971"/>
                </a:cubicBezTo>
                <a:cubicBezTo>
                  <a:pt x="4506686" y="515257"/>
                  <a:pt x="5769429" y="544286"/>
                  <a:pt x="5769429" y="544286"/>
                </a:cubicBezTo>
                <a:cubicBezTo>
                  <a:pt x="6408057" y="562429"/>
                  <a:pt x="7043057" y="591457"/>
                  <a:pt x="7685314" y="587828"/>
                </a:cubicBezTo>
                <a:cubicBezTo>
                  <a:pt x="8327571" y="584199"/>
                  <a:pt x="8984342" y="562428"/>
                  <a:pt x="9622971" y="522514"/>
                </a:cubicBezTo>
                <a:cubicBezTo>
                  <a:pt x="10261600" y="482600"/>
                  <a:pt x="11517086" y="348343"/>
                  <a:pt x="11517086" y="348343"/>
                </a:cubicBezTo>
                <a:lnTo>
                  <a:pt x="13432971" y="174171"/>
                </a:lnTo>
                <a:cubicBezTo>
                  <a:pt x="13890171" y="123371"/>
                  <a:pt x="14115143" y="145143"/>
                  <a:pt x="14260286" y="43543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FB26D32-D91A-A4A9-E8AB-27ECA25919B9}"/>
              </a:ext>
            </a:extLst>
          </p:cNvPr>
          <p:cNvCxnSpPr>
            <a:cxnSpLocks/>
          </p:cNvCxnSpPr>
          <p:nvPr/>
        </p:nvCxnSpPr>
        <p:spPr>
          <a:xfrm>
            <a:off x="4267200" y="6792685"/>
            <a:ext cx="0" cy="47897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12EEE44-0865-B7B5-3BBD-B5C29CFFD0DF}"/>
              </a:ext>
            </a:extLst>
          </p:cNvPr>
          <p:cNvCxnSpPr>
            <a:cxnSpLocks/>
          </p:cNvCxnSpPr>
          <p:nvPr/>
        </p:nvCxnSpPr>
        <p:spPr>
          <a:xfrm>
            <a:off x="18483943" y="6836539"/>
            <a:ext cx="0" cy="47897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E3F451-A81C-4D6C-76B2-30643DC3106E}"/>
              </a:ext>
            </a:extLst>
          </p:cNvPr>
          <p:cNvSpPr txBox="1"/>
          <p:nvPr/>
        </p:nvSpPr>
        <p:spPr>
          <a:xfrm>
            <a:off x="19080661" y="6241273"/>
            <a:ext cx="3483429" cy="1553208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Debris 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</a:rPr>
              <a:t>Shield</a:t>
            </a:r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98DC079E-B333-5053-CA70-BB84C3842552}"/>
              </a:ext>
            </a:extLst>
          </p:cNvPr>
          <p:cNvSpPr/>
          <p:nvPr/>
        </p:nvSpPr>
        <p:spPr>
          <a:xfrm>
            <a:off x="4267199" y="6553199"/>
            <a:ext cx="14260286" cy="588138"/>
          </a:xfrm>
          <a:custGeom>
            <a:avLst/>
            <a:gdLst>
              <a:gd name="connsiteX0" fmla="*/ 0 w 14260286"/>
              <a:gd name="connsiteY0" fmla="*/ 0 h 588138"/>
              <a:gd name="connsiteX1" fmla="*/ 1850571 w 14260286"/>
              <a:gd name="connsiteY1" fmla="*/ 326571 h 588138"/>
              <a:gd name="connsiteX2" fmla="*/ 3853543 w 14260286"/>
              <a:gd name="connsiteY2" fmla="*/ 478971 h 588138"/>
              <a:gd name="connsiteX3" fmla="*/ 5769429 w 14260286"/>
              <a:gd name="connsiteY3" fmla="*/ 544286 h 588138"/>
              <a:gd name="connsiteX4" fmla="*/ 7685314 w 14260286"/>
              <a:gd name="connsiteY4" fmla="*/ 587828 h 588138"/>
              <a:gd name="connsiteX5" fmla="*/ 9622971 w 14260286"/>
              <a:gd name="connsiteY5" fmla="*/ 522514 h 588138"/>
              <a:gd name="connsiteX6" fmla="*/ 11517086 w 14260286"/>
              <a:gd name="connsiteY6" fmla="*/ 348343 h 588138"/>
              <a:gd name="connsiteX7" fmla="*/ 13432971 w 14260286"/>
              <a:gd name="connsiteY7" fmla="*/ 174171 h 588138"/>
              <a:gd name="connsiteX8" fmla="*/ 14260286 w 14260286"/>
              <a:gd name="connsiteY8" fmla="*/ 43543 h 58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60286" h="588138">
                <a:moveTo>
                  <a:pt x="0" y="0"/>
                </a:moveTo>
                <a:cubicBezTo>
                  <a:pt x="604157" y="123371"/>
                  <a:pt x="1208314" y="246742"/>
                  <a:pt x="1850571" y="326571"/>
                </a:cubicBezTo>
                <a:cubicBezTo>
                  <a:pt x="2492828" y="406400"/>
                  <a:pt x="3200400" y="442685"/>
                  <a:pt x="3853543" y="478971"/>
                </a:cubicBezTo>
                <a:cubicBezTo>
                  <a:pt x="4506686" y="515257"/>
                  <a:pt x="5769429" y="544286"/>
                  <a:pt x="5769429" y="544286"/>
                </a:cubicBezTo>
                <a:cubicBezTo>
                  <a:pt x="6408057" y="562429"/>
                  <a:pt x="7043057" y="591457"/>
                  <a:pt x="7685314" y="587828"/>
                </a:cubicBezTo>
                <a:cubicBezTo>
                  <a:pt x="8327571" y="584199"/>
                  <a:pt x="8984342" y="562428"/>
                  <a:pt x="9622971" y="522514"/>
                </a:cubicBezTo>
                <a:cubicBezTo>
                  <a:pt x="10261600" y="482600"/>
                  <a:pt x="11517086" y="348343"/>
                  <a:pt x="11517086" y="348343"/>
                </a:cubicBezTo>
                <a:lnTo>
                  <a:pt x="13432971" y="174171"/>
                </a:lnTo>
                <a:cubicBezTo>
                  <a:pt x="13890171" y="123371"/>
                  <a:pt x="14115143" y="145143"/>
                  <a:pt x="14260286" y="43543"/>
                </a:cubicBezTo>
              </a:path>
            </a:pathLst>
          </a:cu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F9DE8F95-04DD-A67F-E22A-596A083C5370}"/>
              </a:ext>
            </a:extLst>
          </p:cNvPr>
          <p:cNvSpPr/>
          <p:nvPr/>
        </p:nvSpPr>
        <p:spPr>
          <a:xfrm>
            <a:off x="4267200" y="6650720"/>
            <a:ext cx="14260286" cy="588138"/>
          </a:xfrm>
          <a:custGeom>
            <a:avLst/>
            <a:gdLst>
              <a:gd name="connsiteX0" fmla="*/ 0 w 14260286"/>
              <a:gd name="connsiteY0" fmla="*/ 0 h 588138"/>
              <a:gd name="connsiteX1" fmla="*/ 1850571 w 14260286"/>
              <a:gd name="connsiteY1" fmla="*/ 326571 h 588138"/>
              <a:gd name="connsiteX2" fmla="*/ 3853543 w 14260286"/>
              <a:gd name="connsiteY2" fmla="*/ 478971 h 588138"/>
              <a:gd name="connsiteX3" fmla="*/ 5769429 w 14260286"/>
              <a:gd name="connsiteY3" fmla="*/ 544286 h 588138"/>
              <a:gd name="connsiteX4" fmla="*/ 7685314 w 14260286"/>
              <a:gd name="connsiteY4" fmla="*/ 587828 h 588138"/>
              <a:gd name="connsiteX5" fmla="*/ 9622971 w 14260286"/>
              <a:gd name="connsiteY5" fmla="*/ 522514 h 588138"/>
              <a:gd name="connsiteX6" fmla="*/ 11517086 w 14260286"/>
              <a:gd name="connsiteY6" fmla="*/ 348343 h 588138"/>
              <a:gd name="connsiteX7" fmla="*/ 13432971 w 14260286"/>
              <a:gd name="connsiteY7" fmla="*/ 174171 h 588138"/>
              <a:gd name="connsiteX8" fmla="*/ 14260286 w 14260286"/>
              <a:gd name="connsiteY8" fmla="*/ 43543 h 58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60286" h="588138">
                <a:moveTo>
                  <a:pt x="0" y="0"/>
                </a:moveTo>
                <a:cubicBezTo>
                  <a:pt x="604157" y="123371"/>
                  <a:pt x="1208314" y="246742"/>
                  <a:pt x="1850571" y="326571"/>
                </a:cubicBezTo>
                <a:cubicBezTo>
                  <a:pt x="2492828" y="406400"/>
                  <a:pt x="3200400" y="442685"/>
                  <a:pt x="3853543" y="478971"/>
                </a:cubicBezTo>
                <a:cubicBezTo>
                  <a:pt x="4506686" y="515257"/>
                  <a:pt x="5769429" y="544286"/>
                  <a:pt x="5769429" y="544286"/>
                </a:cubicBezTo>
                <a:cubicBezTo>
                  <a:pt x="6408057" y="562429"/>
                  <a:pt x="7043057" y="591457"/>
                  <a:pt x="7685314" y="587828"/>
                </a:cubicBezTo>
                <a:cubicBezTo>
                  <a:pt x="8327571" y="584199"/>
                  <a:pt x="8984342" y="562428"/>
                  <a:pt x="9622971" y="522514"/>
                </a:cubicBezTo>
                <a:cubicBezTo>
                  <a:pt x="10261600" y="482600"/>
                  <a:pt x="11517086" y="348343"/>
                  <a:pt x="11517086" y="348343"/>
                </a:cubicBezTo>
                <a:lnTo>
                  <a:pt x="13432971" y="174171"/>
                </a:lnTo>
                <a:cubicBezTo>
                  <a:pt x="13890171" y="123371"/>
                  <a:pt x="14115143" y="145143"/>
                  <a:pt x="14260286" y="43543"/>
                </a:cubicBezTo>
              </a:path>
            </a:pathLst>
          </a:cu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B3ACCFD-0829-BA76-75BE-3268480B6C3A}"/>
              </a:ext>
            </a:extLst>
          </p:cNvPr>
          <p:cNvSpPr txBox="1"/>
          <p:nvPr/>
        </p:nvSpPr>
        <p:spPr>
          <a:xfrm>
            <a:off x="9335756" y="6259966"/>
            <a:ext cx="4676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</a:rPr>
              <a:t>Ferrofluid layer 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1B91FAB-8447-347C-1ECA-E3D664968B6C}"/>
              </a:ext>
            </a:extLst>
          </p:cNvPr>
          <p:cNvSpPr/>
          <p:nvPr/>
        </p:nvSpPr>
        <p:spPr>
          <a:xfrm rot="19114926">
            <a:off x="17774801" y="8721517"/>
            <a:ext cx="4683997" cy="17592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Also works for </a:t>
            </a:r>
          </a:p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1 g tilting!!</a:t>
            </a:r>
          </a:p>
        </p:txBody>
      </p:sp>
    </p:spTree>
    <p:extLst>
      <p:ext uri="{BB962C8B-B14F-4D97-AF65-F5344CB8AC3E}">
        <p14:creationId xmlns:p14="http://schemas.microsoft.com/office/powerpoint/2010/main" val="285030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  <p:bldP spid="21" grpId="0" animBg="1"/>
      <p:bldP spid="22" grpId="0" animBg="1"/>
      <p:bldP spid="24" grpId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98CF118-090E-7EB3-8827-2360D19D6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0" y="3858379"/>
            <a:ext cx="23233062" cy="827500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9DF87B8-773B-4361-0642-AD1A346C4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C7C8F2D-20EA-69EC-4A00-DDB7E32E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field of tilted Halbach magnet array</a:t>
            </a:r>
          </a:p>
        </p:txBody>
      </p:sp>
      <p:pic>
        <p:nvPicPr>
          <p:cNvPr id="12" name="Imagen 11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EA5D0919-EBB8-5DB1-CA03-1B85A0EC0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 r="3640"/>
          <a:stretch/>
        </p:blipFill>
        <p:spPr>
          <a:xfrm>
            <a:off x="317378" y="1582616"/>
            <a:ext cx="8016073" cy="339906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00FAE0D-D2AF-0CD2-DBDE-F65635F416D7}"/>
              </a:ext>
            </a:extLst>
          </p:cNvPr>
          <p:cNvSpPr/>
          <p:nvPr/>
        </p:nvSpPr>
        <p:spPr>
          <a:xfrm rot="1966255">
            <a:off x="16597540" y="7101476"/>
            <a:ext cx="5486400" cy="29391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5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5559FA9-44A3-952D-F22B-921E938A6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9A2501-7924-5FEE-D594-F8D21F55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Finding a suitable ferrofluid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172F1E-5713-FD36-A077-BE1AC50FA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4276438"/>
            <a:ext cx="8892497" cy="10506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Task 1:</a:t>
            </a:r>
          </a:p>
          <a:p>
            <a:pPr lvl="1"/>
            <a:r>
              <a:rPr lang="en-US" sz="4000" dirty="0"/>
              <a:t>Characterize optical properties of existing Vacuum Seal Grade (VSG) ferrofluids</a:t>
            </a:r>
          </a:p>
          <a:p>
            <a:pPr lvl="1"/>
            <a:r>
              <a:rPr lang="en-US" sz="4000" dirty="0"/>
              <a:t>Test outgassing in application context</a:t>
            </a:r>
          </a:p>
          <a:p>
            <a:pPr lvl="1"/>
            <a:r>
              <a:rPr lang="en-US" sz="4000" dirty="0"/>
              <a:t>Define operational T range (usually &lt; 70º-100º C)</a:t>
            </a:r>
          </a:p>
          <a:p>
            <a:pPr marL="0" indent="0">
              <a:buNone/>
            </a:pPr>
            <a:r>
              <a:rPr lang="en-US" sz="4800" b="1" dirty="0"/>
              <a:t>Task 2:</a:t>
            </a:r>
            <a:endParaRPr lang="en-US" sz="4800" dirty="0"/>
          </a:p>
          <a:p>
            <a:pPr lvl="1"/>
            <a:r>
              <a:rPr lang="en-US" sz="4000" dirty="0"/>
              <a:t>Explore optically enhanced ferrofluids (e.g. metal-based, metal liquid-like films, etc.)</a:t>
            </a:r>
          </a:p>
          <a:p>
            <a:pPr lvl="1"/>
            <a:r>
              <a:rPr lang="en-US" sz="4000" dirty="0"/>
              <a:t>Characterize optical properties</a:t>
            </a:r>
          </a:p>
        </p:txBody>
      </p:sp>
      <p:pic>
        <p:nvPicPr>
          <p:cNvPr id="5" name="VFsealdemo">
            <a:hlinkClick r:id="" action="ppaction://media"/>
            <a:extLst>
              <a:ext uri="{FF2B5EF4-FFF2-40B4-BE49-F238E27FC236}">
                <a16:creationId xmlns:a16="http://schemas.microsoft.com/office/drawing/2014/main" id="{D408D893-AD98-CB12-3271-FAB87C5449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3921" y="2016124"/>
            <a:ext cx="14049692" cy="10537269"/>
          </a:xfrm>
          <a:prstGeom prst="rect">
            <a:avLst/>
          </a:prstGeom>
        </p:spPr>
      </p:pic>
      <p:pic>
        <p:nvPicPr>
          <p:cNvPr id="1026" name="Picture 2" descr="Ferrotec Holdings Corporation.">
            <a:extLst>
              <a:ext uri="{FF2B5EF4-FFF2-40B4-BE49-F238E27FC236}">
                <a16:creationId xmlns:a16="http://schemas.microsoft.com/office/drawing/2014/main" id="{6BC2B011-AB02-F2FF-BE41-31A519102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0" t="32899" r="22067" b="34254"/>
          <a:stretch/>
        </p:blipFill>
        <p:spPr bwMode="auto">
          <a:xfrm>
            <a:off x="1805918" y="1868266"/>
            <a:ext cx="6461760" cy="197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7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5850CC0-8443-DA2C-00AA-C83E58B4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Liquid</a:t>
            </a:r>
            <a:r>
              <a:rPr lang="es-ES" dirty="0"/>
              <a:t> </a:t>
            </a:r>
            <a:r>
              <a:rPr lang="es-ES" dirty="0" err="1"/>
              <a:t>Mirror</a:t>
            </a:r>
            <a:r>
              <a:rPr lang="es-ES" dirty="0"/>
              <a:t> </a:t>
            </a:r>
            <a:r>
              <a:rPr lang="es-ES" dirty="0" err="1"/>
              <a:t>Telescopes</a:t>
            </a:r>
            <a:r>
              <a:rPr lang="es-ES" dirty="0"/>
              <a:t> (LMT)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7E2B7-F7CB-E547-F618-C3312999B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historical</a:t>
            </a:r>
            <a:r>
              <a:rPr lang="es-ES" dirty="0"/>
              <a:t> </a:t>
            </a:r>
            <a:r>
              <a:rPr lang="es-ES" dirty="0" err="1"/>
              <a:t>overview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99C007-F283-DA7E-E84F-2AD6432458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65088"/>
            <a:ext cx="5486400" cy="730250"/>
          </a:xfrm>
        </p:spPr>
        <p:txBody>
          <a:bodyPr/>
          <a:lstStyle/>
          <a:p>
            <a:fld id="{86CB4B4D-7CA3-9044-876B-883B54F8677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073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B203889-6A23-3C9F-5418-D2C7A171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7CA4875-DB3E-4245-B024-3EED33DB8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DARPA Zenith Lecture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D0B62-7BE9-54FB-E15A-3A6B4EF0C7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ilosophiæ Naturalis Principia Mathematica - Wikipedia">
            <a:extLst>
              <a:ext uri="{FF2B5EF4-FFF2-40B4-BE49-F238E27FC236}">
                <a16:creationId xmlns:a16="http://schemas.microsoft.com/office/drawing/2014/main" id="{427F5EDB-821B-A7D8-9826-30EEF7FE8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9965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aac Newton - Wikipedia">
            <a:extLst>
              <a:ext uri="{FF2B5EF4-FFF2-40B4-BE49-F238E27FC236}">
                <a16:creationId xmlns:a16="http://schemas.microsoft.com/office/drawing/2014/main" id="{B946E4C7-EDAA-67F4-DB87-BB70D5B7E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926" y="3863083"/>
            <a:ext cx="6097074" cy="734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6E3DE-6981-C2C9-21AF-BD0C06F5F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50" y="-1"/>
            <a:ext cx="8387276" cy="13715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FE8DB5-AE3A-1350-B6BD-5F3CD1FF7B85}"/>
              </a:ext>
            </a:extLst>
          </p:cNvPr>
          <p:cNvSpPr/>
          <p:nvPr/>
        </p:nvSpPr>
        <p:spPr>
          <a:xfrm>
            <a:off x="10253609" y="2804845"/>
            <a:ext cx="7469312" cy="10582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C363D-55F6-344B-E143-8A9942427D4F}"/>
              </a:ext>
            </a:extLst>
          </p:cNvPr>
          <p:cNvSpPr txBox="1"/>
          <p:nvPr/>
        </p:nvSpPr>
        <p:spPr>
          <a:xfrm>
            <a:off x="18547584" y="1593503"/>
            <a:ext cx="5575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 err="1"/>
              <a:t>Newton’s</a:t>
            </a:r>
            <a:r>
              <a:rPr lang="es-ES" sz="3200" b="1" dirty="0"/>
              <a:t> </a:t>
            </a:r>
            <a:r>
              <a:rPr lang="es-ES" sz="3200" b="1" dirty="0" err="1"/>
              <a:t>Philosophiae</a:t>
            </a:r>
            <a:r>
              <a:rPr lang="es-ES" sz="3200" b="1" dirty="0"/>
              <a:t>, </a:t>
            </a:r>
          </a:p>
          <a:p>
            <a:pPr algn="ctr"/>
            <a:r>
              <a:rPr lang="es-ES" sz="3200" b="1" dirty="0"/>
              <a:t>Book 1: </a:t>
            </a:r>
            <a:r>
              <a:rPr lang="es-ES" sz="3200" b="1" dirty="0" err="1"/>
              <a:t>Definitions</a:t>
            </a:r>
            <a:r>
              <a:rPr lang="es-ES" sz="3200" b="1" dirty="0"/>
              <a:t> – </a:t>
            </a:r>
            <a:r>
              <a:rPr lang="es-ES" sz="3200" b="1" dirty="0" err="1"/>
              <a:t>Scholium</a:t>
            </a:r>
            <a:r>
              <a:rPr lang="es-ES" sz="3200" b="1" dirty="0"/>
              <a:t>, </a:t>
            </a:r>
          </a:p>
          <a:p>
            <a:pPr algn="ctr"/>
            <a:r>
              <a:rPr lang="es-ES" sz="3200" b="1" dirty="0"/>
              <a:t>1687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3203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45AB-4261-CC26-3919-0A1AEE80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First </a:t>
            </a:r>
            <a:r>
              <a:rPr lang="es-ES" dirty="0" err="1"/>
              <a:t>attempt</a:t>
            </a:r>
            <a:r>
              <a:rPr lang="es-ES" dirty="0"/>
              <a:t>, 1909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2BD57-5F2F-BD50-7376-F3532AA667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6124"/>
            <a:ext cx="15467958" cy="212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800" dirty="0"/>
              <a:t>R.W. Wood, “</a:t>
            </a:r>
            <a:r>
              <a:rPr lang="en-US" sz="4800" b="0" i="0" dirty="0">
                <a:solidFill>
                  <a:srgbClr val="5D5D5D"/>
                </a:solidFill>
                <a:effectLst/>
                <a:latin typeface="Helvetica Neue"/>
              </a:rPr>
              <a:t>The Mercury Paraboloid as a Reflecting Telescope”, </a:t>
            </a:r>
            <a:r>
              <a:rPr lang="en-US" sz="4800" dirty="0">
                <a:solidFill>
                  <a:srgbClr val="5D5D5D"/>
                </a:solidFill>
                <a:latin typeface="Helvetica Neue"/>
              </a:rPr>
              <a:t>Astrophysical Journal, Vol. 29, p. 164, 1909</a:t>
            </a:r>
            <a:endParaRPr lang="en-US" sz="4800" b="0" i="0" dirty="0">
              <a:solidFill>
                <a:srgbClr val="5D5D5D"/>
              </a:solidFill>
              <a:effectLst/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8DF87-5553-6634-85E1-4A2AF474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65" y="4140485"/>
            <a:ext cx="11815592" cy="9283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9B1CD-B6E9-983A-436B-CBF14C99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508" y="1684567"/>
            <a:ext cx="8325492" cy="1197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7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DD346A-B8C9-BE60-7961-34AF96AA0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5</a:t>
            </a:fld>
            <a:endParaRPr lang="es-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4E884-FDEC-2CFA-FB1A-146C3013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Modern </a:t>
            </a:r>
            <a:r>
              <a:rPr lang="es-ES" dirty="0" err="1"/>
              <a:t>LMTs</a:t>
            </a:r>
            <a:r>
              <a:rPr lang="es-ES" dirty="0"/>
              <a:t>, 1982-1989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1DCE9-8539-AC16-FEC4-8A778E9DF9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77590" y="2016125"/>
            <a:ext cx="13319193" cy="135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 err="1"/>
              <a:t>Ermann</a:t>
            </a:r>
            <a:r>
              <a:rPr lang="es-ES" sz="3600" dirty="0"/>
              <a:t> F. Borra, The </a:t>
            </a:r>
            <a:r>
              <a:rPr lang="es-ES" sz="3600" dirty="0" err="1"/>
              <a:t>Liquid</a:t>
            </a:r>
            <a:r>
              <a:rPr lang="es-ES" sz="3600" dirty="0"/>
              <a:t> </a:t>
            </a:r>
            <a:r>
              <a:rPr lang="es-ES" sz="3600" dirty="0" err="1"/>
              <a:t>Mirror</a:t>
            </a:r>
            <a:r>
              <a:rPr lang="es-ES" sz="3600" dirty="0"/>
              <a:t> </a:t>
            </a:r>
            <a:r>
              <a:rPr lang="es-ES" sz="3600" dirty="0" err="1"/>
              <a:t>Telescope</a:t>
            </a:r>
            <a:r>
              <a:rPr lang="es-ES" sz="3600" dirty="0"/>
              <a:t> as a Viable </a:t>
            </a:r>
            <a:r>
              <a:rPr lang="es-ES" sz="3600" dirty="0" err="1"/>
              <a:t>Astronomical</a:t>
            </a:r>
            <a:r>
              <a:rPr lang="es-ES" sz="3600" dirty="0"/>
              <a:t> Tool, J. Roy, Astron. Soc. Can, Vol. 76, No. 4, 1982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E7A46-C900-D39C-0AFB-A781C80A7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9"/>
          <a:stretch/>
        </p:blipFill>
        <p:spPr>
          <a:xfrm>
            <a:off x="0" y="1584170"/>
            <a:ext cx="10613204" cy="558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37620-12BF-CFE1-CC47-0648DA2B2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263" y="3230863"/>
            <a:ext cx="11827846" cy="10104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3B22E-8D68-4191-270E-3C290F146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45" y="7605499"/>
            <a:ext cx="9924836" cy="604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808E58-57AC-1A78-1D2E-603FDE8BC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6</a:t>
            </a:fld>
            <a:endParaRPr lang="es-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F0F1C9-77D6-FC59-37B6-DEA0E5A4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First </a:t>
            </a:r>
            <a:r>
              <a:rPr lang="es-ES" dirty="0" err="1"/>
              <a:t>astronomical</a:t>
            </a:r>
            <a:r>
              <a:rPr lang="es-ES" dirty="0"/>
              <a:t> use of </a:t>
            </a:r>
            <a:r>
              <a:rPr lang="es-ES" dirty="0" err="1"/>
              <a:t>an</a:t>
            </a:r>
            <a:r>
              <a:rPr lang="es-ES" dirty="0"/>
              <a:t> LMT, 1989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A40CB-36A7-4548-E564-161FBC2C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5" y="3134640"/>
            <a:ext cx="22892390" cy="86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1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11BE1-E4C4-9168-E5D2-1CF798C3C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7</a:t>
            </a:fld>
            <a:endParaRPr lang="es-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F0067-EDD5-215D-1081-32862EFF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Large</a:t>
            </a:r>
            <a:r>
              <a:rPr lang="es-ES" dirty="0"/>
              <a:t> Zenith </a:t>
            </a:r>
            <a:r>
              <a:rPr lang="es-ES" dirty="0" err="1"/>
              <a:t>Telescope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728BF-A462-8A26-62A6-950FF5A2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20" y="2974207"/>
            <a:ext cx="13005085" cy="861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3BE0E-629A-BA57-0587-4EA63659D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514"/>
            <a:ext cx="11481310" cy="10201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CAF99-80AC-1B6D-8CDF-F8CB1773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620" y="1582616"/>
            <a:ext cx="4684831" cy="39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DB6CA-E7A2-7BBA-9DD1-B65739102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8</a:t>
            </a:fld>
            <a:endParaRPr lang="es-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87D14D-FE82-CC02-7D34-F49587D6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4m International LMT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93BE8-C604-9139-0F2D-260F0D67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309"/>
            <a:ext cx="7315200" cy="12040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72130-3E77-744B-25D1-9BE7DCC3C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377" y="1837453"/>
            <a:ext cx="8455776" cy="11492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1A73F8-66E1-AED4-FC78-EDEC929A8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153" y="1906459"/>
            <a:ext cx="7606281" cy="113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7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E20F4-8FDB-BD58-652E-55BCBBD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Analytical approach to low-gravity liquid interfaces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8CB5A305-6605-83AB-652A-E6F57C70CC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6857999"/>
            <a:ext cx="24383999" cy="4464121"/>
          </a:xfrm>
        </p:spPr>
        <p:txBody>
          <a:bodyPr>
            <a:normAutofit/>
          </a:bodyPr>
          <a:lstStyle/>
          <a:p>
            <a:r>
              <a:rPr lang="en-US" sz="4000" i="1" dirty="0"/>
              <a:t>“The only rules that really matter are these:</a:t>
            </a:r>
          </a:p>
          <a:p>
            <a:r>
              <a:rPr lang="en-US" sz="4000" b="0" i="1" dirty="0">
                <a:effectLst/>
                <a:latin typeface="Roboto" panose="02000000000000000000" pitchFamily="2" charset="0"/>
              </a:rPr>
              <a:t>What a man can do and what a man can't do”</a:t>
            </a:r>
          </a:p>
          <a:p>
            <a:r>
              <a:rPr lang="en-US" sz="4000" i="1" dirty="0">
                <a:latin typeface="Roboto" panose="02000000000000000000" pitchFamily="2" charset="0"/>
              </a:rPr>
              <a:t>Jack Sparrow</a:t>
            </a:r>
            <a:endParaRPr lang="en-US" sz="4000" b="0" i="1" dirty="0">
              <a:effectLst/>
              <a:latin typeface="Roboto" panose="02000000000000000000" pitchFamily="2" charset="0"/>
            </a:endParaRPr>
          </a:p>
          <a:p>
            <a:endParaRPr lang="en-US" sz="4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BC6586A-2D2E-943F-9BE6-DA7328484D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897600" y="12765088"/>
            <a:ext cx="5486400" cy="730250"/>
          </a:xfrm>
        </p:spPr>
        <p:txBody>
          <a:bodyPr/>
          <a:lstStyle/>
          <a:p>
            <a:fld id="{86CB4B4D-7CA3-9044-876B-883B54F8677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024513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Personalizado 6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A4945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522E040-B4ED-4B6C-8949-2AE4B6BBCA16}" vid="{6CAD5537-991E-4A61-9C0E-6DC3ADBA065B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B37C">
            <a:alpha val="50000"/>
          </a:srgbClr>
        </a:solidFill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8580" tIns="68580" rIns="68580" bIns="68580" numCol="1" spcCol="38100" rtlCol="0" anchor="ctr">
        <a:spAutoFit/>
      </a:bodyPr>
      <a:lstStyle>
        <a:defPPr marL="0" marR="0" indent="0" algn="ctr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1515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LGST_Lab_Presentation_Template_v0.3</Template>
  <TotalTime>6251</TotalTime>
  <Words>747</Words>
  <Application>Microsoft Office PowerPoint</Application>
  <PresentationFormat>Custom</PresentationFormat>
  <Paragraphs>123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</vt:lpstr>
      <vt:lpstr>Helvetica Neue</vt:lpstr>
      <vt:lpstr>Lucida Grande</vt:lpstr>
      <vt:lpstr>Roboto</vt:lpstr>
      <vt:lpstr>Wingdings</vt:lpstr>
      <vt:lpstr>plantilla</vt:lpstr>
      <vt:lpstr>Magnetic Control of Liquid Mirrors in Microgravity</vt:lpstr>
      <vt:lpstr>Liquid Mirror Telescopes (LMT)</vt:lpstr>
      <vt:lpstr>PowerPoint Presentation</vt:lpstr>
      <vt:lpstr>First attempt, 1909</vt:lpstr>
      <vt:lpstr>Modern LMTs, 1982-1989</vt:lpstr>
      <vt:lpstr>First astronomical use of an LMT, 1989</vt:lpstr>
      <vt:lpstr>The Large Zenith Telescope</vt:lpstr>
      <vt:lpstr>The 4m International LMT</vt:lpstr>
      <vt:lpstr>Analytical approach to low-gravity liquid interfaces</vt:lpstr>
      <vt:lpstr>State of the art for microgravity mirrors</vt:lpstr>
      <vt:lpstr>The axisymmetric meniscus</vt:lpstr>
      <vt:lpstr>Using ferrofluids</vt:lpstr>
      <vt:lpstr>Step 1: Generating a suitable force field</vt:lpstr>
      <vt:lpstr>Step 1: Generating a suitable force field</vt:lpstr>
      <vt:lpstr>Step 1: Generating a suitable force field</vt:lpstr>
      <vt:lpstr>Step 2: Exploiting the force field</vt:lpstr>
      <vt:lpstr>Step 2: Exploiting the force field </vt:lpstr>
      <vt:lpstr>Force field of tilted Halbach magnet array</vt:lpstr>
      <vt:lpstr>Step 3: Finding a suitable ferrofluid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Microgravity research: our pathway to space</dc:title>
  <dc:creator>Álvaro Romero Calvo</dc:creator>
  <cp:lastModifiedBy>Alvaro Romero-Calvo</cp:lastModifiedBy>
  <cp:revision>202</cp:revision>
  <dcterms:created xsi:type="dcterms:W3CDTF">2020-09-12T15:40:55Z</dcterms:created>
  <dcterms:modified xsi:type="dcterms:W3CDTF">2023-08-25T20:51:06Z</dcterms:modified>
</cp:coreProperties>
</file>